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3" r:id="rId2"/>
    <p:sldId id="424" r:id="rId3"/>
    <p:sldId id="425" r:id="rId4"/>
    <p:sldId id="426" r:id="rId5"/>
    <p:sldId id="427" r:id="rId6"/>
    <p:sldId id="428" r:id="rId7"/>
    <p:sldId id="429" r:id="rId8"/>
    <p:sldId id="430" r:id="rId9"/>
    <p:sldId id="431" r:id="rId10"/>
    <p:sldId id="432" r:id="rId11"/>
    <p:sldId id="433" r:id="rId12"/>
    <p:sldId id="434" r:id="rId13"/>
    <p:sldId id="435" r:id="rId14"/>
    <p:sldId id="436" r:id="rId15"/>
    <p:sldId id="437" r:id="rId16"/>
    <p:sldId id="438" r:id="rId17"/>
    <p:sldId id="439" r:id="rId18"/>
    <p:sldId id="440" r:id="rId19"/>
    <p:sldId id="441" r:id="rId20"/>
    <p:sldId id="442" r:id="rId21"/>
    <p:sldId id="443" r:id="rId22"/>
    <p:sldId id="444" r:id="rId23"/>
    <p:sldId id="445" r:id="rId24"/>
    <p:sldId id="446" r:id="rId25"/>
    <p:sldId id="447" r:id="rId26"/>
    <p:sldId id="448" r:id="rId27"/>
    <p:sldId id="449" r:id="rId28"/>
    <p:sldId id="450" r:id="rId29"/>
    <p:sldId id="451" r:id="rId30"/>
    <p:sldId id="452" r:id="rId31"/>
    <p:sldId id="453" r:id="rId32"/>
    <p:sldId id="454" r:id="rId33"/>
    <p:sldId id="455" r:id="rId34"/>
    <p:sldId id="456" r:id="rId35"/>
    <p:sldId id="457" r:id="rId36"/>
    <p:sldId id="458" r:id="rId37"/>
    <p:sldId id="459" r:id="rId38"/>
    <p:sldId id="460" r:id="rId39"/>
    <p:sldId id="461" r:id="rId40"/>
    <p:sldId id="462" r:id="rId41"/>
    <p:sldId id="463" r:id="rId42"/>
    <p:sldId id="464" r:id="rId43"/>
    <p:sldId id="465" r:id="rId44"/>
    <p:sldId id="466" r:id="rId45"/>
    <p:sldId id="467" r:id="rId46"/>
    <p:sldId id="468" r:id="rId47"/>
    <p:sldId id="469" r:id="rId48"/>
    <p:sldId id="470" r:id="rId49"/>
    <p:sldId id="471" r:id="rId50"/>
    <p:sldId id="472" r:id="rId51"/>
    <p:sldId id="473" r:id="rId52"/>
    <p:sldId id="474" r:id="rId53"/>
    <p:sldId id="475" r:id="rId54"/>
    <p:sldId id="476" r:id="rId55"/>
    <p:sldId id="477" r:id="rId56"/>
    <p:sldId id="478" r:id="rId57"/>
    <p:sldId id="479" r:id="rId58"/>
    <p:sldId id="480" r:id="rId59"/>
    <p:sldId id="481" r:id="rId60"/>
    <p:sldId id="482" r:id="rId61"/>
    <p:sldId id="483" r:id="rId62"/>
    <p:sldId id="484" r:id="rId63"/>
    <p:sldId id="485" r:id="rId64"/>
    <p:sldId id="486" r:id="rId65"/>
    <p:sldId id="487" r:id="rId66"/>
    <p:sldId id="488" r:id="rId67"/>
    <p:sldId id="489" r:id="rId68"/>
    <p:sldId id="490" r:id="rId69"/>
    <p:sldId id="491" r:id="rId70"/>
    <p:sldId id="492" r:id="rId71"/>
    <p:sldId id="493" r:id="rId72"/>
    <p:sldId id="494" r:id="rId73"/>
    <p:sldId id="495" r:id="rId74"/>
    <p:sldId id="496" r:id="rId75"/>
    <p:sldId id="497" r:id="rId76"/>
    <p:sldId id="498" r:id="rId77"/>
    <p:sldId id="499" r:id="rId78"/>
    <p:sldId id="500" r:id="rId79"/>
    <p:sldId id="501" r:id="rId80"/>
    <p:sldId id="502" r:id="rId81"/>
    <p:sldId id="503" r:id="rId82"/>
    <p:sldId id="504" r:id="rId83"/>
    <p:sldId id="505" r:id="rId84"/>
    <p:sldId id="506" r:id="rId85"/>
    <p:sldId id="507" r:id="rId86"/>
    <p:sldId id="508" r:id="rId87"/>
    <p:sldId id="509" r:id="rId88"/>
    <p:sldId id="510" r:id="rId89"/>
    <p:sldId id="511" r:id="rId90"/>
    <p:sldId id="512" r:id="rId91"/>
    <p:sldId id="513" r:id="rId92"/>
    <p:sldId id="514" r:id="rId93"/>
    <p:sldId id="515" r:id="rId9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998B9-7944-4DFD-9465-CEDA84225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737D7E-5384-41F5-8274-568223B14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7C18B-7DAE-4623-B49C-D849E77A7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6106E-DACB-4CD1-9406-2A30F793E6F3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57AA5-74A2-4314-BB33-8B16E360D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6AEFF-9EB4-4D8B-9B0D-2EF45892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FF44-29E3-44E0-BAC5-D9C5893F1F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71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6AB5-B75C-44AC-97D1-0504656D7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4C40B-D9E0-42C8-BD73-54250879A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312CA-8981-4498-98C8-90EAB78C6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6106E-DACB-4CD1-9406-2A30F793E6F3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680EC-AD9C-49FD-936B-3EB1982D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1767C-7E91-4424-B2AC-22F94BF85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FF44-29E3-44E0-BAC5-D9C5893F1F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08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E776E7-CD1C-47E3-B576-578D6DE5BE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EEA5D-36D6-4C44-9866-D95EF0F60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2F9A-5E1E-47BF-9F00-7B07B3286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6106E-DACB-4CD1-9406-2A30F793E6F3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04D4B-F40E-4FEC-82C8-B9A413A0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6F005-984E-40B6-B479-A80E6879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FF44-29E3-44E0-BAC5-D9C5893F1F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519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6753-1FD3-45E4-86C1-6D22E9DD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16918-CE42-43E8-861A-23DE6E4F9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42CD3-1490-4614-89CF-D0D9E10C5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6106E-DACB-4CD1-9406-2A30F793E6F3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6628E-D7D3-4D75-B219-350DE2EF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B4858-9DEC-4B61-84E2-8FFA68726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FF44-29E3-44E0-BAC5-D9C5893F1F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399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4DD8-9C74-4904-B286-04280C64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778A4-6EE8-4240-BA9F-A17E4A809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3E69B-74F1-4393-A6E5-36595045A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6106E-DACB-4CD1-9406-2A30F793E6F3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96E17-DAB8-4E9D-9DFC-D37E8B56B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A23D8-7804-4D59-93A5-581CD84E3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FF44-29E3-44E0-BAC5-D9C5893F1F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915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8B6D-F0AC-4B6E-9E69-34C0FC9C7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5ECA3-112C-4082-A649-AD301328D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725B5-5D8D-4C35-B225-2F991DEE6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2E613-53F9-4772-9625-DAF7AC22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6106E-DACB-4CD1-9406-2A30F793E6F3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DEA8B-1F9F-442D-84CD-3898D8D1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46E03-A96A-45FC-846D-298C538B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FF44-29E3-44E0-BAC5-D9C5893F1F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149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EC48-14BE-423D-9AED-7ED5BE8DB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7170F-458E-489C-8B2D-424655BD4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1ECA6-34D3-4C1E-8B7B-BB97E16FEF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3461CF-19D7-48C0-9FB7-8E6D6BE3E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83655-AA82-469A-90B3-37B73D972B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13D5EF-111D-47EF-99F3-705249D44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6106E-DACB-4CD1-9406-2A30F793E6F3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94ECD-BBAA-4B56-A2DC-D3A51993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C0B11-FFF2-4F21-981D-D84D4AFA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FF44-29E3-44E0-BAC5-D9C5893F1F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19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28759-C939-4714-91C0-21FD49410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E7132-A177-4F75-A403-12CDD7F3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6106E-DACB-4CD1-9406-2A30F793E6F3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6091C-F513-4260-A85F-5EC229054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32ECE-1F8E-4489-BF38-640B22F9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FF44-29E3-44E0-BAC5-D9C5893F1F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538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14BAFB-9827-4D12-9068-D600C7AFF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6106E-DACB-4CD1-9406-2A30F793E6F3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606F3B-14B8-4A74-B230-F45C4749E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36FF1-9663-4D97-999C-36631CDA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FF44-29E3-44E0-BAC5-D9C5893F1F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4463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8AC18-33BB-4F8A-9038-AAF74B648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EAED1-BF5D-4FBA-9A48-B7133048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7D834-181C-4287-89BC-14B93321B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55D19-3CCD-4B8D-A4E3-CB28A00AC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6106E-DACB-4CD1-9406-2A30F793E6F3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CC172-DC92-4862-B794-960D564C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CC293-FF34-4F15-BB17-F3FDB3D37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FF44-29E3-44E0-BAC5-D9C5893F1F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6377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5087-5C31-4805-ACFF-3F413C59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00EC0-F968-4375-A997-9D52EBDBA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FF81C-7BD8-43F5-81D6-B75230FCF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0B34F-BA85-470B-BF69-7B40C857A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6106E-DACB-4CD1-9406-2A30F793E6F3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E5EC2-EFA3-455D-AECE-D07CB690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B5164-869F-45C6-905A-470ED6555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FF44-29E3-44E0-BAC5-D9C5893F1F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5638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E84412-9150-483D-A5EB-27447BCBB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C2484-542D-4F90-929B-84C8958C1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CBEB5-C4E0-4344-9D7B-961879894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6106E-DACB-4CD1-9406-2A30F793E6F3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D4B40-7579-4BD7-90F4-92C274AD4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5D423-3366-4A5B-AF29-FCD492A94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0FF44-29E3-44E0-BAC5-D9C5893F1F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4841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84098" cy="33834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 algn="just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this </a:t>
            </a:r>
            <a:r>
              <a:rPr sz="716" spc="-3" dirty="0">
                <a:latin typeface="Arial"/>
                <a:cs typeface="Arial"/>
              </a:rPr>
              <a:t>lesson, </a:t>
            </a:r>
            <a:r>
              <a:rPr sz="716" spc="-10" dirty="0">
                <a:latin typeface="Arial"/>
                <a:cs typeface="Arial"/>
              </a:rPr>
              <a:t>you will </a:t>
            </a:r>
            <a:r>
              <a:rPr sz="716" spc="-7" dirty="0">
                <a:latin typeface="Arial"/>
                <a:cs typeface="Arial"/>
              </a:rPr>
              <a:t>learn how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extract </a:t>
            </a:r>
            <a:r>
              <a:rPr sz="716" spc="-3" dirty="0">
                <a:latin typeface="Arial"/>
                <a:cs typeface="Arial"/>
              </a:rPr>
              <a:t>useful </a:t>
            </a:r>
            <a:r>
              <a:rPr sz="716" spc="-7" dirty="0">
                <a:latin typeface="Arial"/>
                <a:cs typeface="Arial"/>
              </a:rPr>
              <a:t>information </a:t>
            </a:r>
            <a:r>
              <a:rPr sz="716" spc="-3" dirty="0">
                <a:latin typeface="Arial"/>
                <a:cs typeface="Arial"/>
              </a:rPr>
              <a:t>from </a:t>
            </a:r>
            <a:r>
              <a:rPr sz="716" spc="-10" dirty="0">
                <a:latin typeface="Arial"/>
                <a:cs typeface="Arial"/>
              </a:rPr>
              <a:t>your </a:t>
            </a:r>
            <a:r>
              <a:rPr sz="716" spc="-7" dirty="0">
                <a:latin typeface="Arial"/>
                <a:cs typeface="Arial"/>
              </a:rPr>
              <a:t>logs </a:t>
            </a:r>
            <a:r>
              <a:rPr sz="716" spc="-3" dirty="0">
                <a:latin typeface="Arial"/>
                <a:cs typeface="Arial"/>
              </a:rPr>
              <a:t>for </a:t>
            </a:r>
            <a:r>
              <a:rPr sz="716" spc="-7" dirty="0">
                <a:latin typeface="Arial"/>
                <a:cs typeface="Arial"/>
              </a:rPr>
              <a:t>analysis </a:t>
            </a:r>
            <a:r>
              <a:rPr sz="716" spc="-3" dirty="0">
                <a:latin typeface="Arial"/>
                <a:cs typeface="Arial"/>
              </a:rPr>
              <a:t>purposes. To </a:t>
            </a:r>
            <a:r>
              <a:rPr sz="716" spc="-7" dirty="0">
                <a:latin typeface="Arial"/>
                <a:cs typeface="Arial"/>
              </a:rPr>
              <a:t>do </a:t>
            </a:r>
            <a:r>
              <a:rPr sz="716" spc="-3" dirty="0">
                <a:latin typeface="Arial"/>
                <a:cs typeface="Arial"/>
              </a:rPr>
              <a:t>this,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 will </a:t>
            </a:r>
            <a:r>
              <a:rPr sz="716" spc="-7" dirty="0">
                <a:latin typeface="Arial"/>
                <a:cs typeface="Arial"/>
              </a:rPr>
              <a:t>learn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understand how data is </a:t>
            </a:r>
            <a:r>
              <a:rPr sz="716" spc="-3" dirty="0">
                <a:latin typeface="Arial"/>
                <a:cs typeface="Arial"/>
              </a:rPr>
              <a:t>formatted, </a:t>
            </a:r>
            <a:r>
              <a:rPr sz="716" spc="-7" dirty="0">
                <a:latin typeface="Arial"/>
                <a:cs typeface="Arial"/>
              </a:rPr>
              <a:t>stored, and organized </a:t>
            </a: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the database, and how </a:t>
            </a:r>
            <a:r>
              <a:rPr sz="716" spc="-3" dirty="0">
                <a:latin typeface="Arial"/>
                <a:cs typeface="Arial"/>
              </a:rPr>
              <a:t>to use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feature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view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captured data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 forensics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compliance.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78902" cy="668819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dirty="0">
                <a:latin typeface="Arial"/>
                <a:cs typeface="Arial"/>
              </a:rPr>
              <a:t>When</a:t>
            </a:r>
            <a:r>
              <a:rPr sz="716" spc="-3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ADOMs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enabled,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each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ADOM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has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own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libraries,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advanced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settings.</a:t>
            </a:r>
            <a:r>
              <a:rPr sz="716" spc="-7" dirty="0">
                <a:latin typeface="Arial"/>
                <a:cs typeface="Arial"/>
              </a:rPr>
              <a:t> As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such,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make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sure</a:t>
            </a:r>
            <a:r>
              <a:rPr sz="716" spc="-7" dirty="0">
                <a:latin typeface="Arial"/>
                <a:cs typeface="Arial"/>
              </a:rPr>
              <a:t> that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correct</a:t>
            </a:r>
            <a:r>
              <a:rPr sz="716" spc="-7" dirty="0">
                <a:latin typeface="Arial"/>
                <a:cs typeface="Arial"/>
              </a:rPr>
              <a:t> ADOM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before</a:t>
            </a:r>
            <a:r>
              <a:rPr sz="716" spc="-7" dirty="0">
                <a:latin typeface="Arial"/>
                <a:cs typeface="Arial"/>
              </a:rPr>
              <a:t> selecting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report.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150231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Additional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specific</a:t>
            </a:r>
            <a:r>
              <a:rPr sz="716" spc="-7" dirty="0">
                <a:latin typeface="Arial"/>
                <a:cs typeface="Arial"/>
              </a:rPr>
              <a:t> Fortinet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 </a:t>
            </a:r>
            <a:r>
              <a:rPr sz="716" spc="-7" dirty="0">
                <a:latin typeface="Arial"/>
                <a:cs typeface="Arial"/>
              </a:rPr>
              <a:t>available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only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ADOMs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enabled.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generate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these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within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their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respective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ADOMs.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These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also </a:t>
            </a:r>
            <a:r>
              <a:rPr sz="716" spc="-7" dirty="0">
                <a:latin typeface="Arial"/>
                <a:cs typeface="Arial"/>
              </a:rPr>
              <a:t>have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device-specific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datasets.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10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251848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53358" cy="2431353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28141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Before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create 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there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certain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factors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need</a:t>
            </a:r>
            <a:r>
              <a:rPr sz="716" spc="-3" dirty="0">
                <a:latin typeface="Arial"/>
                <a:cs typeface="Arial"/>
              </a:rPr>
              <a:t> to </a:t>
            </a:r>
            <a:r>
              <a:rPr sz="716" spc="-7" dirty="0">
                <a:latin typeface="Arial"/>
                <a:cs typeface="Arial"/>
              </a:rPr>
              <a:t>consider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ensure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effective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possible.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92217">
              <a:spcBef>
                <a:spcPts val="3"/>
              </a:spcBef>
            </a:pPr>
            <a:r>
              <a:rPr sz="716" spc="-3" dirty="0">
                <a:latin typeface="Arial"/>
                <a:cs typeface="Arial"/>
              </a:rPr>
              <a:t>The first </a:t>
            </a:r>
            <a:r>
              <a:rPr sz="716" spc="-7" dirty="0">
                <a:latin typeface="Arial"/>
                <a:cs typeface="Arial"/>
              </a:rPr>
              <a:t>consideration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audience.</a:t>
            </a:r>
            <a:r>
              <a:rPr sz="716" dirty="0">
                <a:latin typeface="Arial"/>
                <a:cs typeface="Arial"/>
              </a:rPr>
              <a:t> Who’s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going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looking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at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report?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Depending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what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they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their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level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skill,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may</a:t>
            </a:r>
            <a:r>
              <a:rPr sz="716" spc="-7" dirty="0">
                <a:latin typeface="Arial"/>
                <a:cs typeface="Arial"/>
              </a:rPr>
              <a:t> need</a:t>
            </a:r>
            <a:r>
              <a:rPr sz="716" spc="-3" dirty="0">
                <a:latin typeface="Arial"/>
                <a:cs typeface="Arial"/>
              </a:rPr>
              <a:t> to </a:t>
            </a:r>
            <a:r>
              <a:rPr sz="716" spc="-7" dirty="0">
                <a:latin typeface="Arial"/>
                <a:cs typeface="Arial"/>
              </a:rPr>
              <a:t>add,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remove, 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modify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convey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 information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appropriately.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 marR="71436">
              <a:lnSpc>
                <a:spcPct val="99700"/>
              </a:lnSpc>
            </a:pP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second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consideration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your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purpose.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look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predefined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each </a:t>
            </a:r>
            <a:r>
              <a:rPr sz="716" spc="-7" dirty="0">
                <a:latin typeface="Arial"/>
                <a:cs typeface="Arial"/>
              </a:rPr>
              <a:t>one</a:t>
            </a:r>
            <a:r>
              <a:rPr sz="716" spc="-3" dirty="0">
                <a:latin typeface="Arial"/>
                <a:cs typeface="Arial"/>
              </a:rPr>
              <a:t> focuses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a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specific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piece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spc="-3" dirty="0">
                <a:latin typeface="Arial"/>
                <a:cs typeface="Arial"/>
              </a:rPr>
              <a:t> information. They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 </a:t>
            </a:r>
            <a:r>
              <a:rPr sz="716" spc="-7" dirty="0">
                <a:latin typeface="Arial"/>
                <a:cs typeface="Arial"/>
              </a:rPr>
              <a:t>based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specific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datasets 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contain</a:t>
            </a:r>
            <a:r>
              <a:rPr sz="716" spc="-3" dirty="0">
                <a:latin typeface="Arial"/>
                <a:cs typeface="Arial"/>
              </a:rPr>
              <a:t> charts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format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query.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So, </a:t>
            </a:r>
            <a:r>
              <a:rPr sz="716" spc="-3" dirty="0">
                <a:latin typeface="Arial"/>
                <a:cs typeface="Arial"/>
              </a:rPr>
              <a:t>reports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focused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effective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easily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digestible,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achieved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strong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purpose.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 marR="15153"/>
            <a:r>
              <a:rPr sz="716" spc="-3" dirty="0">
                <a:latin typeface="Arial"/>
                <a:cs typeface="Arial"/>
              </a:rPr>
              <a:t>The </a:t>
            </a:r>
            <a:r>
              <a:rPr sz="716" spc="-7" dirty="0">
                <a:latin typeface="Arial"/>
                <a:cs typeface="Arial"/>
              </a:rPr>
              <a:t>next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consideration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level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detail.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Best</a:t>
            </a:r>
            <a:r>
              <a:rPr sz="716" spc="-3" dirty="0">
                <a:latin typeface="Arial"/>
                <a:cs typeface="Arial"/>
              </a:rPr>
              <a:t> practice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keep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short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concise.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only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focus</a:t>
            </a:r>
            <a:r>
              <a:rPr sz="716" spc="-10" dirty="0">
                <a:latin typeface="Arial"/>
                <a:cs typeface="Arial"/>
              </a:rPr>
              <a:t> your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view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network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users,</a:t>
            </a:r>
            <a:r>
              <a:rPr sz="716" spc="-7" dirty="0">
                <a:latin typeface="Arial"/>
                <a:cs typeface="Arial"/>
              </a:rPr>
              <a:t> but</a:t>
            </a:r>
            <a:r>
              <a:rPr sz="716" spc="-3" dirty="0">
                <a:latin typeface="Arial"/>
                <a:cs typeface="Arial"/>
              </a:rPr>
              <a:t> shorter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fewer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fewer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queries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run.</a:t>
            </a:r>
            <a:endParaRPr sz="716">
              <a:latin typeface="Arial"/>
              <a:cs typeface="Arial"/>
            </a:endParaRPr>
          </a:p>
          <a:p>
            <a:pPr marL="8659"/>
            <a:r>
              <a:rPr sz="716" spc="-3" dirty="0">
                <a:latin typeface="Arial"/>
                <a:cs typeface="Arial"/>
              </a:rPr>
              <a:t>This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helps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performance,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large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affect</a:t>
            </a:r>
            <a:r>
              <a:rPr sz="716" spc="-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CPU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memory.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1"/>
              </a:spcBef>
            </a:pPr>
            <a:endParaRPr sz="716">
              <a:latin typeface="Arial"/>
              <a:cs typeface="Arial"/>
            </a:endParaRPr>
          </a:p>
          <a:p>
            <a:pPr marL="8659" marR="3464">
              <a:lnSpc>
                <a:spcPct val="99800"/>
              </a:lnSpc>
            </a:pP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final </a:t>
            </a:r>
            <a:r>
              <a:rPr sz="716" spc="-7" dirty="0">
                <a:latin typeface="Arial"/>
                <a:cs typeface="Arial"/>
              </a:rPr>
              <a:t>consideration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format.</a:t>
            </a:r>
            <a:r>
              <a:rPr sz="716" spc="-14" dirty="0">
                <a:latin typeface="Arial"/>
                <a:cs typeface="Arial"/>
              </a:rPr>
              <a:t> 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need</a:t>
            </a:r>
            <a:r>
              <a:rPr sz="716" spc="-3" dirty="0">
                <a:latin typeface="Arial"/>
                <a:cs typeface="Arial"/>
              </a:rPr>
              <a:t> to </a:t>
            </a:r>
            <a:r>
              <a:rPr sz="716" spc="-7" dirty="0">
                <a:latin typeface="Arial"/>
                <a:cs typeface="Arial"/>
              </a:rPr>
              <a:t>know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format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so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displays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dirty="0">
                <a:latin typeface="Arial"/>
                <a:cs typeface="Arial"/>
              </a:rPr>
              <a:t>most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digestible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informative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way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possible.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table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chart, </a:t>
            </a:r>
            <a:r>
              <a:rPr sz="716" spc="-7" dirty="0">
                <a:latin typeface="Arial"/>
                <a:cs typeface="Arial"/>
              </a:rPr>
              <a:t>bar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chart,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pie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 </a:t>
            </a:r>
            <a:r>
              <a:rPr sz="716" spc="-7" dirty="0">
                <a:latin typeface="Arial"/>
                <a:cs typeface="Arial"/>
              </a:rPr>
              <a:t>don’t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necessarily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represent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same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same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effectiveness.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Based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your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query,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may </a:t>
            </a:r>
            <a:r>
              <a:rPr sz="716" spc="-7" dirty="0">
                <a:latin typeface="Arial"/>
                <a:cs typeface="Arial"/>
              </a:rPr>
              <a:t>only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able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use </a:t>
            </a:r>
            <a:r>
              <a:rPr sz="716" spc="-7" dirty="0">
                <a:latin typeface="Arial"/>
                <a:cs typeface="Arial"/>
              </a:rPr>
              <a:t>one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type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chart, </a:t>
            </a:r>
            <a:r>
              <a:rPr sz="716" spc="-7" dirty="0">
                <a:latin typeface="Arial"/>
                <a:cs typeface="Arial"/>
              </a:rPr>
              <a:t>but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options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-7" dirty="0">
                <a:latin typeface="Arial"/>
                <a:cs typeface="Arial"/>
              </a:rPr>
              <a:t> available,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need</a:t>
            </a:r>
            <a:r>
              <a:rPr sz="716" spc="-3" dirty="0">
                <a:latin typeface="Arial"/>
                <a:cs typeface="Arial"/>
              </a:rPr>
              <a:t> to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select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right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chart. Think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about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data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would 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best</a:t>
            </a:r>
            <a:r>
              <a:rPr sz="716" spc="-7" dirty="0">
                <a:latin typeface="Arial"/>
                <a:cs typeface="Arial"/>
              </a:rPr>
              <a:t> be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represented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visually,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about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audience</a:t>
            </a:r>
            <a:r>
              <a:rPr sz="716" spc="-3" dirty="0">
                <a:latin typeface="Arial"/>
                <a:cs typeface="Arial"/>
              </a:rPr>
              <a:t> consuming </a:t>
            </a:r>
            <a:r>
              <a:rPr sz="716" spc="-7" dirty="0">
                <a:latin typeface="Arial"/>
                <a:cs typeface="Arial"/>
              </a:rPr>
              <a:t>the data.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Aside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chart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format,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 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also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change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design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separators,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page</a:t>
            </a:r>
            <a:r>
              <a:rPr sz="716" spc="-3" dirty="0">
                <a:latin typeface="Arial"/>
                <a:cs typeface="Arial"/>
              </a:rPr>
              <a:t> breaks, images,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renaming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11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12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4"/>
            <a:ext cx="2420216" cy="33834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Good</a:t>
            </a:r>
            <a:r>
              <a:rPr sz="716" spc="-3" dirty="0">
                <a:latin typeface="Arial"/>
                <a:cs typeface="Arial"/>
              </a:rPr>
              <a:t> job!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now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understand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concepts.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10" dirty="0">
                <a:latin typeface="Arial"/>
                <a:cs typeface="Arial"/>
              </a:rPr>
              <a:t>Now,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learn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generate</a:t>
            </a:r>
            <a:r>
              <a:rPr sz="716" spc="-3" dirty="0">
                <a:latin typeface="Arial"/>
                <a:cs typeface="Arial"/>
              </a:rPr>
              <a:t> reports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13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4"/>
            <a:ext cx="4182774" cy="33834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After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completing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section,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should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achieve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objectives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shown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slide.</a:t>
            </a:r>
            <a:endParaRPr sz="716">
              <a:latin typeface="Arial"/>
              <a:cs typeface="Arial"/>
            </a:endParaRPr>
          </a:p>
          <a:p>
            <a:pPr marL="8659" marR="3464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By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demonstrating</a:t>
            </a:r>
            <a:r>
              <a:rPr sz="716" spc="-3" dirty="0">
                <a:latin typeface="Arial"/>
                <a:cs typeface="Arial"/>
              </a:rPr>
              <a:t> competence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generation,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able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quickly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view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detailed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analysis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activity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network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way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consumable.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14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34162"/>
              <a:ext cx="6551009" cy="36463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39503" cy="999732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3464">
              <a:lnSpc>
                <a:spcPct val="99700"/>
              </a:lnSpc>
              <a:spcBef>
                <a:spcPts val="65"/>
              </a:spcBef>
            </a:pPr>
            <a:r>
              <a:rPr sz="716" spc="-7" dirty="0">
                <a:latin typeface="Arial"/>
                <a:cs typeface="Arial"/>
              </a:rPr>
              <a:t>FortiAnalyzer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provides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predefined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templates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Templates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specify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layout—texts,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charts,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3" dirty="0">
                <a:latin typeface="Arial"/>
                <a:cs typeface="Arial"/>
              </a:rPr>
              <a:t> macros—to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include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uses it.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default,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predefined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associated</a:t>
            </a:r>
            <a:r>
              <a:rPr sz="716" spc="-10" dirty="0">
                <a:latin typeface="Arial"/>
                <a:cs typeface="Arial"/>
              </a:rPr>
              <a:t> with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their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respective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predefined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b="1" spc="-7" dirty="0">
                <a:latin typeface="Arial"/>
                <a:cs typeface="Arial"/>
              </a:rPr>
              <a:t>Template</a:t>
            </a:r>
            <a:r>
              <a:rPr sz="716" b="1" spc="24" dirty="0">
                <a:latin typeface="Arial"/>
                <a:cs typeface="Arial"/>
              </a:rPr>
              <a:t> </a:t>
            </a:r>
            <a:r>
              <a:rPr sz="716" b="1" spc="-3" dirty="0">
                <a:latin typeface="Arial"/>
                <a:cs typeface="Arial"/>
              </a:rPr>
              <a:t>– </a:t>
            </a:r>
            <a:r>
              <a:rPr sz="716" b="1" spc="-7" dirty="0">
                <a:latin typeface="Arial"/>
                <a:cs typeface="Arial"/>
              </a:rPr>
              <a:t>360-Degree</a:t>
            </a:r>
            <a:r>
              <a:rPr sz="716" b="1" spc="10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Security</a:t>
            </a:r>
            <a:r>
              <a:rPr sz="716" b="1" spc="-3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Review</a:t>
            </a:r>
            <a:r>
              <a:rPr sz="716" spc="-7" dirty="0">
                <a:latin typeface="Arial"/>
                <a:cs typeface="Arial"/>
              </a:rPr>
              <a:t>template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 used by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predefined</a:t>
            </a:r>
            <a:r>
              <a:rPr sz="716" b="1" spc="-7" dirty="0">
                <a:latin typeface="Arial"/>
                <a:cs typeface="Arial"/>
              </a:rPr>
              <a:t>360-degree</a:t>
            </a:r>
            <a:r>
              <a:rPr sz="716" b="1" spc="7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Security</a:t>
            </a:r>
            <a:r>
              <a:rPr sz="716" b="1" spc="3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Review</a:t>
            </a:r>
            <a:r>
              <a:rPr sz="716" spc="-7" dirty="0">
                <a:latin typeface="Arial"/>
                <a:cs typeface="Arial"/>
              </a:rPr>
              <a:t>report.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3" dirty="0">
                <a:latin typeface="Arial"/>
                <a:cs typeface="Arial"/>
              </a:rPr>
              <a:t>Templates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don’t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contain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any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added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generate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it.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 marR="196556"/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can’t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edit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predefined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clone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edit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requirements.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also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create</a:t>
            </a:r>
            <a:r>
              <a:rPr sz="716" spc="-10" dirty="0">
                <a:latin typeface="Arial"/>
                <a:cs typeface="Arial"/>
              </a:rPr>
              <a:t> your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own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scratch.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15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5100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59419" cy="14403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3464">
              <a:lnSpc>
                <a:spcPct val="99700"/>
              </a:lnSpc>
              <a:spcBef>
                <a:spcPts val="65"/>
              </a:spcBef>
            </a:pPr>
            <a:r>
              <a:rPr sz="716" spc="-7" dirty="0">
                <a:latin typeface="Arial"/>
                <a:cs typeface="Arial"/>
              </a:rPr>
              <a:t>FortiAnalyzer</a:t>
            </a:r>
            <a:r>
              <a:rPr sz="716" spc="4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also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provides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predefined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reports—each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associated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predefined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(the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layout).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Predefined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come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basic,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default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settings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already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configured.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These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basic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settings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define 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period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run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report;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what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run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on;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whether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generates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single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multiple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 marR="41563"/>
            <a:r>
              <a:rPr sz="716" spc="-7" dirty="0">
                <a:latin typeface="Arial"/>
                <a:cs typeface="Arial"/>
              </a:rPr>
              <a:t>As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such,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run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predefined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i="1" spc="-7" dirty="0">
                <a:latin typeface="Arial"/>
                <a:cs typeface="Arial"/>
              </a:rPr>
              <a:t>as</a:t>
            </a:r>
            <a:r>
              <a:rPr sz="716" i="1" spc="3" dirty="0">
                <a:latin typeface="Arial"/>
                <a:cs typeface="Arial"/>
              </a:rPr>
              <a:t> </a:t>
            </a:r>
            <a:r>
              <a:rPr sz="716" i="1" spc="-7" dirty="0">
                <a:latin typeface="Arial"/>
                <a:cs typeface="Arial"/>
              </a:rPr>
              <a:t>is</a:t>
            </a:r>
            <a:r>
              <a:rPr sz="716" spc="-7" dirty="0">
                <a:latin typeface="Arial"/>
                <a:cs typeface="Arial"/>
              </a:rPr>
              <a:t>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but</a:t>
            </a:r>
            <a:r>
              <a:rPr sz="716" spc="-3" dirty="0">
                <a:latin typeface="Arial"/>
                <a:cs typeface="Arial"/>
              </a:rPr>
              <a:t> at minimum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should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examine,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adjust if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necessary,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basic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default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setting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configurations.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today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first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day FortiAnalyzer</a:t>
            </a:r>
            <a:r>
              <a:rPr sz="716" spc="4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has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been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collecting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logs,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contain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 </a:t>
            </a:r>
            <a:r>
              <a:rPr sz="716" spc="-7" dirty="0">
                <a:latin typeface="Arial"/>
                <a:cs typeface="Arial"/>
              </a:rPr>
              <a:t>period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set </a:t>
            </a:r>
            <a:r>
              <a:rPr sz="716" spc="-7" dirty="0">
                <a:latin typeface="Arial"/>
                <a:cs typeface="Arial"/>
              </a:rPr>
              <a:t>to</a:t>
            </a:r>
            <a:r>
              <a:rPr sz="716" b="1" spc="-7" dirty="0">
                <a:latin typeface="Arial"/>
                <a:cs typeface="Arial"/>
              </a:rPr>
              <a:t>Last</a:t>
            </a:r>
            <a:r>
              <a:rPr sz="716" b="1" spc="10" dirty="0">
                <a:latin typeface="Arial"/>
                <a:cs typeface="Arial"/>
              </a:rPr>
              <a:t> </a:t>
            </a:r>
            <a:r>
              <a:rPr sz="716" b="1" spc="-3" dirty="0">
                <a:latin typeface="Arial"/>
                <a:cs typeface="Arial"/>
              </a:rPr>
              <a:t>7</a:t>
            </a:r>
            <a:r>
              <a:rPr sz="716" b="1" spc="3" dirty="0">
                <a:latin typeface="Arial"/>
                <a:cs typeface="Arial"/>
              </a:rPr>
              <a:t> </a:t>
            </a:r>
            <a:r>
              <a:rPr sz="716" b="1" spc="-10" dirty="0">
                <a:latin typeface="Arial"/>
                <a:cs typeface="Arial"/>
              </a:rPr>
              <a:t>Days</a:t>
            </a:r>
            <a:r>
              <a:rPr sz="716" spc="-10" dirty="0">
                <a:latin typeface="Arial"/>
                <a:cs typeface="Arial"/>
              </a:rPr>
              <a:t>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Last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&lt;n&gt;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days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handled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differently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FortiView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then</a:t>
            </a:r>
            <a:r>
              <a:rPr sz="716" spc="-3" dirty="0">
                <a:latin typeface="Arial"/>
                <a:cs typeface="Arial"/>
              </a:rPr>
              <a:t> reports.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 reports,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 include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current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day.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run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demand,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schedule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them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specific time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scheduling.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7" dirty="0">
                <a:latin typeface="Arial"/>
                <a:cs typeface="Arial"/>
              </a:rPr>
              <a:t>After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generated,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available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view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multiple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formats,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including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HTML,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PDF,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XML,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CSV.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16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66347" cy="99929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 algn="just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If a </a:t>
            </a:r>
            <a:r>
              <a:rPr sz="716" spc="-7" dirty="0">
                <a:latin typeface="Arial"/>
                <a:cs typeface="Arial"/>
              </a:rPr>
              <a:t>predefined report </a:t>
            </a:r>
            <a:r>
              <a:rPr sz="716" spc="-3" dirty="0">
                <a:latin typeface="Arial"/>
                <a:cs typeface="Arial"/>
              </a:rPr>
              <a:t>comes </a:t>
            </a:r>
            <a:r>
              <a:rPr sz="716" spc="-7" dirty="0">
                <a:latin typeface="Arial"/>
                <a:cs typeface="Arial"/>
              </a:rPr>
              <a:t>extremely </a:t>
            </a:r>
            <a:r>
              <a:rPr sz="716" spc="-3" dirty="0">
                <a:latin typeface="Arial"/>
                <a:cs typeface="Arial"/>
              </a:rPr>
              <a:t>close to </a:t>
            </a:r>
            <a:r>
              <a:rPr sz="716" spc="-7" dirty="0">
                <a:latin typeface="Arial"/>
                <a:cs typeface="Arial"/>
              </a:rPr>
              <a:t>meeting all </a:t>
            </a:r>
            <a:r>
              <a:rPr sz="716" spc="-10" dirty="0">
                <a:latin typeface="Arial"/>
                <a:cs typeface="Arial"/>
              </a:rPr>
              <a:t>your </a:t>
            </a:r>
            <a:r>
              <a:rPr sz="716" spc="-7" dirty="0">
                <a:latin typeface="Arial"/>
                <a:cs typeface="Arial"/>
              </a:rPr>
              <a:t>requirements, but not quite, </a:t>
            </a:r>
            <a:r>
              <a:rPr sz="716" spc="-10" dirty="0">
                <a:latin typeface="Arial"/>
                <a:cs typeface="Arial"/>
              </a:rPr>
              <a:t>you </a:t>
            </a:r>
            <a:r>
              <a:rPr sz="716" spc="-3" dirty="0">
                <a:latin typeface="Arial"/>
                <a:cs typeface="Arial"/>
              </a:rPr>
              <a:t>may </a:t>
            </a:r>
            <a:r>
              <a:rPr sz="716" spc="-7" dirty="0">
                <a:latin typeface="Arial"/>
                <a:cs typeface="Arial"/>
              </a:rPr>
              <a:t>be able </a:t>
            </a:r>
            <a:r>
              <a:rPr sz="716" spc="-3" dirty="0">
                <a:latin typeface="Arial"/>
                <a:cs typeface="Arial"/>
              </a:rPr>
              <a:t> to </a:t>
            </a:r>
            <a:r>
              <a:rPr sz="716" spc="-7" dirty="0">
                <a:latin typeface="Arial"/>
                <a:cs typeface="Arial"/>
              </a:rPr>
              <a:t>fine-tune the report using the report </a:t>
            </a:r>
            <a:r>
              <a:rPr sz="716" spc="-3" dirty="0">
                <a:latin typeface="Arial"/>
                <a:cs typeface="Arial"/>
              </a:rPr>
              <a:t>settings. </a:t>
            </a:r>
            <a:r>
              <a:rPr sz="716" spc="-7" dirty="0">
                <a:latin typeface="Arial"/>
                <a:cs typeface="Arial"/>
              </a:rPr>
              <a:t>Fine-tuning </a:t>
            </a:r>
            <a:r>
              <a:rPr sz="716" spc="-3" dirty="0">
                <a:latin typeface="Arial"/>
                <a:cs typeface="Arial"/>
              </a:rPr>
              <a:t>encompasses minimal </a:t>
            </a:r>
            <a:r>
              <a:rPr sz="716" spc="-7" dirty="0">
                <a:latin typeface="Arial"/>
                <a:cs typeface="Arial"/>
              </a:rPr>
              <a:t>report </a:t>
            </a:r>
            <a:r>
              <a:rPr sz="716" spc="-3" dirty="0">
                <a:latin typeface="Arial"/>
                <a:cs typeface="Arial"/>
              </a:rPr>
              <a:t>modifications, such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as: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131182" indent="-122956">
              <a:spcBef>
                <a:spcPts val="3"/>
              </a:spcBef>
              <a:buChar char="•"/>
              <a:tabLst>
                <a:tab pos="131182" algn="l"/>
                <a:tab pos="131615" algn="l"/>
              </a:tabLst>
            </a:pPr>
            <a:r>
              <a:rPr sz="716" spc="-7" dirty="0">
                <a:latin typeface="Arial"/>
                <a:cs typeface="Arial"/>
              </a:rPr>
              <a:t>Adding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message</a:t>
            </a:r>
            <a:r>
              <a:rPr sz="716" spc="-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filters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further refine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included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endParaRPr sz="716">
              <a:latin typeface="Arial"/>
              <a:cs typeface="Arial"/>
            </a:endParaRPr>
          </a:p>
          <a:p>
            <a:pPr marL="131182" indent="-122956">
              <a:buChar char="•"/>
              <a:tabLst>
                <a:tab pos="131182" algn="l"/>
                <a:tab pos="131615" algn="l"/>
              </a:tabLst>
            </a:pPr>
            <a:r>
              <a:rPr sz="716" spc="-7" dirty="0">
                <a:latin typeface="Arial"/>
                <a:cs typeface="Arial"/>
              </a:rPr>
              <a:t>Enabling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queries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pre-existing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LDAP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server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add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LDAP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endParaRPr sz="716">
              <a:latin typeface="Arial"/>
              <a:cs typeface="Arial"/>
            </a:endParaRPr>
          </a:p>
          <a:p>
            <a:pPr marL="131182" marR="62777" indent="-122956">
              <a:buChar char="•"/>
              <a:tabLst>
                <a:tab pos="131182" algn="l"/>
                <a:tab pos="131615" algn="l"/>
              </a:tabLst>
            </a:pPr>
            <a:r>
              <a:rPr sz="716" spc="-7" dirty="0">
                <a:latin typeface="Arial"/>
                <a:cs typeface="Arial"/>
              </a:rPr>
              <a:t>Configuring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language,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print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settings,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other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settings.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print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customize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cover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page,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print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table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contents,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print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device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list,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obfuscate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users,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color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code</a:t>
            </a:r>
            <a:r>
              <a:rPr sz="716" spc="-3" dirty="0">
                <a:latin typeface="Arial"/>
                <a:cs typeface="Arial"/>
              </a:rPr>
              <a:t> for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appear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under</a:t>
            </a:r>
            <a:r>
              <a:rPr sz="716" b="1" spc="-7" dirty="0">
                <a:latin typeface="Arial"/>
                <a:cs typeface="Arial"/>
              </a:rPr>
              <a:t>Report</a:t>
            </a:r>
            <a:r>
              <a:rPr sz="716" b="1" spc="10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Calendar</a:t>
            </a:r>
            <a:r>
              <a:rPr sz="716" spc="-7" dirty="0">
                <a:latin typeface="Arial"/>
                <a:cs typeface="Arial"/>
              </a:rPr>
              <a:t>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17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13959" cy="558661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10" dirty="0">
                <a:latin typeface="Arial"/>
                <a:cs typeface="Arial"/>
              </a:rPr>
              <a:t>We</a:t>
            </a:r>
            <a:r>
              <a:rPr sz="716" spc="-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just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discussed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setting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filters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level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settings. </a:t>
            </a:r>
            <a:r>
              <a:rPr sz="716" spc="-10" dirty="0">
                <a:latin typeface="Arial"/>
                <a:cs typeface="Arial"/>
              </a:rPr>
              <a:t>However,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also</a:t>
            </a:r>
            <a:r>
              <a:rPr sz="716" spc="-3" dirty="0">
                <a:latin typeface="Arial"/>
                <a:cs typeface="Arial"/>
              </a:rPr>
              <a:t> set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filters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used </a:t>
            </a:r>
            <a:r>
              <a:rPr sz="716" spc="-10" dirty="0">
                <a:latin typeface="Arial"/>
                <a:cs typeface="Arial"/>
              </a:rPr>
              <a:t>within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report.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45892">
              <a:spcBef>
                <a:spcPts val="3"/>
              </a:spcBef>
            </a:pPr>
            <a:r>
              <a:rPr sz="716" spc="-3" dirty="0">
                <a:latin typeface="Arial"/>
                <a:cs typeface="Arial"/>
              </a:rPr>
              <a:t>Within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report’s</a:t>
            </a:r>
            <a:r>
              <a:rPr sz="716" b="1" spc="-7" dirty="0">
                <a:latin typeface="Arial"/>
                <a:cs typeface="Arial"/>
              </a:rPr>
              <a:t>Layout</a:t>
            </a:r>
            <a:r>
              <a:rPr sz="716" spc="-7" dirty="0">
                <a:latin typeface="Arial"/>
                <a:cs typeface="Arial"/>
              </a:rPr>
              <a:t>tab,</a:t>
            </a:r>
            <a:r>
              <a:rPr sz="716" spc="-3" dirty="0">
                <a:latin typeface="Arial"/>
                <a:cs typeface="Arial"/>
              </a:rPr>
              <a:t> right-click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chart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select</a:t>
            </a:r>
            <a:r>
              <a:rPr sz="716" b="1" spc="-7" dirty="0">
                <a:latin typeface="Arial"/>
                <a:cs typeface="Arial"/>
              </a:rPr>
              <a:t>Chart</a:t>
            </a:r>
            <a:r>
              <a:rPr sz="716" b="1" spc="14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Properties</a:t>
            </a:r>
            <a:r>
              <a:rPr sz="716" spc="-7" dirty="0">
                <a:latin typeface="Arial"/>
                <a:cs typeface="Arial"/>
              </a:rPr>
              <a:t>.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filters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set </a:t>
            </a:r>
            <a:r>
              <a:rPr sz="716" spc="-7" dirty="0">
                <a:latin typeface="Arial"/>
                <a:cs typeface="Arial"/>
              </a:rPr>
              <a:t>here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only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apply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that </a:t>
            </a:r>
            <a:r>
              <a:rPr sz="716" spc="-3" dirty="0">
                <a:latin typeface="Arial"/>
                <a:cs typeface="Arial"/>
              </a:rPr>
              <a:t>chart 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report.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such,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-3" dirty="0">
                <a:latin typeface="Arial"/>
                <a:cs typeface="Arial"/>
              </a:rPr>
              <a:t> affect</a:t>
            </a:r>
            <a:r>
              <a:rPr sz="716" spc="-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other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use</a:t>
            </a:r>
            <a:r>
              <a:rPr sz="716" spc="-7" dirty="0">
                <a:latin typeface="Arial"/>
                <a:cs typeface="Arial"/>
              </a:rPr>
              <a:t> 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same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18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648694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69377" cy="1220048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3464">
              <a:lnSpc>
                <a:spcPct val="99700"/>
              </a:lnSpc>
              <a:spcBef>
                <a:spcPts val="65"/>
              </a:spcBef>
            </a:pPr>
            <a:r>
              <a:rPr sz="716" dirty="0">
                <a:latin typeface="Arial"/>
                <a:cs typeface="Arial"/>
              </a:rPr>
              <a:t>While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name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predefined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aims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indicative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10" dirty="0">
                <a:latin typeface="Arial"/>
                <a:cs typeface="Arial"/>
              </a:rPr>
              <a:t>what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type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included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report,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more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complete </a:t>
            </a:r>
            <a:r>
              <a:rPr sz="716" spc="-7" dirty="0">
                <a:latin typeface="Arial"/>
                <a:cs typeface="Arial"/>
              </a:rPr>
              <a:t>view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contents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helpful—especially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trying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determine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 a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predefined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meets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needs.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One </a:t>
            </a:r>
            <a:r>
              <a:rPr sz="716" spc="-10" dirty="0">
                <a:latin typeface="Arial"/>
                <a:cs typeface="Arial"/>
              </a:rPr>
              <a:t>way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examine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what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contained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more</a:t>
            </a:r>
            <a:r>
              <a:rPr sz="716" spc="-7" dirty="0">
                <a:latin typeface="Arial"/>
                <a:cs typeface="Arial"/>
              </a:rPr>
              <a:t> granular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level,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what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datasets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define </a:t>
            </a:r>
            <a:r>
              <a:rPr sz="716" spc="-3" dirty="0">
                <a:latin typeface="Arial"/>
                <a:cs typeface="Arial"/>
              </a:rPr>
              <a:t>those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 marR="7360"/>
            <a:r>
              <a:rPr sz="716" spc="-3" dirty="0">
                <a:latin typeface="Arial"/>
                <a:cs typeface="Arial"/>
              </a:rPr>
              <a:t>There</a:t>
            </a:r>
            <a:r>
              <a:rPr sz="716" spc="-7" dirty="0">
                <a:latin typeface="Arial"/>
                <a:cs typeface="Arial"/>
              </a:rPr>
              <a:t> 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several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ways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determine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datasets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used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quick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way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view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template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associated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report.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includes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charts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included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report.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discover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associated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right-click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select</a:t>
            </a:r>
            <a:r>
              <a:rPr sz="716" b="1" spc="-7" dirty="0">
                <a:latin typeface="Arial"/>
                <a:cs typeface="Arial"/>
              </a:rPr>
              <a:t>Clone</a:t>
            </a:r>
            <a:r>
              <a:rPr sz="716" b="1" spc="3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Chart</a:t>
            </a:r>
            <a:r>
              <a:rPr sz="716" spc="-7" dirty="0">
                <a:latin typeface="Arial"/>
                <a:cs typeface="Arial"/>
              </a:rPr>
              <a:t>.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dialog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appears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lists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dataset.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view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specific</a:t>
            </a:r>
            <a:r>
              <a:rPr sz="716" spc="-7" dirty="0">
                <a:latin typeface="Arial"/>
                <a:cs typeface="Arial"/>
              </a:rPr>
              <a:t> query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 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b="1" spc="-7" dirty="0">
                <a:latin typeface="Arial"/>
                <a:cs typeface="Arial"/>
              </a:rPr>
              <a:t>Datasets</a:t>
            </a:r>
            <a:r>
              <a:rPr sz="716" spc="-7" dirty="0">
                <a:latin typeface="Arial"/>
                <a:cs typeface="Arial"/>
              </a:rPr>
              <a:t>page.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19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2432772" cy="118027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In</a:t>
            </a:r>
            <a:r>
              <a:rPr sz="716" spc="-7" dirty="0">
                <a:latin typeface="Arial"/>
                <a:cs typeface="Arial"/>
              </a:rPr>
              <a:t> this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lesson,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explore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topics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shown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slide.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64258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401849" cy="1117275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159322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FortiAnalyzer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also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provides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ability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run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groups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so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7" dirty="0">
                <a:latin typeface="Arial"/>
                <a:cs typeface="Arial"/>
              </a:rPr>
              <a:t> look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log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from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group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were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single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3464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One</a:t>
            </a:r>
            <a:r>
              <a:rPr sz="716" spc="-3" dirty="0">
                <a:latin typeface="Arial"/>
                <a:cs typeface="Arial"/>
              </a:rPr>
              <a:t> such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 case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groups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determine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network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performing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whole,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especially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 </a:t>
            </a:r>
            <a:r>
              <a:rPr sz="716" spc="-10" dirty="0">
                <a:latin typeface="Arial"/>
                <a:cs typeface="Arial"/>
              </a:rPr>
              <a:t>you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large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network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multiple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positioned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at different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points.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obtain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information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about total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traffic</a:t>
            </a:r>
            <a:r>
              <a:rPr sz="716" spc="-7" dirty="0">
                <a:latin typeface="Arial"/>
                <a:cs typeface="Arial"/>
              </a:rPr>
              <a:t> usage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get</a:t>
            </a:r>
            <a:r>
              <a:rPr sz="716" spc="-3" dirty="0">
                <a:latin typeface="Arial"/>
                <a:cs typeface="Arial"/>
              </a:rPr>
              <a:t> a complete </a:t>
            </a:r>
            <a:r>
              <a:rPr sz="716" spc="-7" dirty="0">
                <a:latin typeface="Arial"/>
                <a:cs typeface="Arial"/>
              </a:rPr>
              <a:t>picture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network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instead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receiving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fragmented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look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based on multiple,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unconnected devices.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50">
              <a:latin typeface="Arial"/>
              <a:cs typeface="Arial"/>
            </a:endParaRPr>
          </a:p>
          <a:p>
            <a:pPr marL="8659" marR="96113">
              <a:lnSpc>
                <a:spcPts val="852"/>
              </a:lnSpc>
              <a:spcBef>
                <a:spcPts val="3"/>
              </a:spcBef>
            </a:pP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may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use </a:t>
            </a:r>
            <a:r>
              <a:rPr sz="716" spc="-7" dirty="0">
                <a:latin typeface="Arial"/>
                <a:cs typeface="Arial"/>
              </a:rPr>
              <a:t>log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groups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determine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specific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geographical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locations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 performing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well.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20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21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4"/>
            <a:ext cx="2257858" cy="33834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Good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job!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now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understand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</a:t>
            </a:r>
            <a:r>
              <a:rPr sz="716" spc="-3" dirty="0">
                <a:latin typeface="Arial"/>
                <a:cs typeface="Arial"/>
              </a:rPr>
              <a:t> to</a:t>
            </a:r>
            <a:r>
              <a:rPr sz="716" spc="-7" dirty="0">
                <a:latin typeface="Arial"/>
                <a:cs typeface="Arial"/>
              </a:rPr>
              <a:t> generate </a:t>
            </a:r>
            <a:r>
              <a:rPr sz="716" spc="-3" dirty="0">
                <a:latin typeface="Arial"/>
                <a:cs typeface="Arial"/>
              </a:rPr>
              <a:t>reports.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10" dirty="0">
                <a:latin typeface="Arial"/>
                <a:cs typeface="Arial"/>
              </a:rPr>
              <a:t>Now,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learn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customize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22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244253" cy="33834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After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completing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section,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should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achieve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objectives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shown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slide.</a:t>
            </a:r>
            <a:endParaRPr sz="716">
              <a:latin typeface="Arial"/>
              <a:cs typeface="Arial"/>
            </a:endParaRPr>
          </a:p>
          <a:p>
            <a:pPr marL="8659" marR="3464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By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demonstrating</a:t>
            </a:r>
            <a:r>
              <a:rPr sz="716" spc="-3" dirty="0">
                <a:latin typeface="Arial"/>
                <a:cs typeface="Arial"/>
              </a:rPr>
              <a:t> competence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customization,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able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generate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specific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10" dirty="0">
                <a:latin typeface="Arial"/>
                <a:cs typeface="Arial"/>
              </a:rPr>
              <a:t>your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requirements.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23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44721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43833" cy="33834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Predefined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may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meet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organization’s</a:t>
            </a:r>
            <a:r>
              <a:rPr sz="716" spc="48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requirements,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even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after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fine-tuning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 </a:t>
            </a:r>
            <a:r>
              <a:rPr sz="716" spc="-3" dirty="0">
                <a:latin typeface="Arial"/>
                <a:cs typeface="Arial"/>
              </a:rPr>
              <a:t> settings.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While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provides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create new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templates 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scratch, </a:t>
            </a:r>
            <a:r>
              <a:rPr sz="716" spc="-7" dirty="0">
                <a:latin typeface="Arial"/>
                <a:cs typeface="Arial"/>
              </a:rPr>
              <a:t>there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customization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options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available.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24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648694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51193" cy="1220048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75765">
              <a:lnSpc>
                <a:spcPct val="99700"/>
              </a:lnSpc>
              <a:spcBef>
                <a:spcPts val="65"/>
              </a:spcBef>
            </a:pPr>
            <a:r>
              <a:rPr sz="716" spc="-7" dirty="0">
                <a:latin typeface="Arial"/>
                <a:cs typeface="Arial"/>
              </a:rPr>
              <a:t>For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minor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-3" dirty="0">
                <a:latin typeface="Arial"/>
                <a:cs typeface="Arial"/>
              </a:rPr>
              <a:t> moderate </a:t>
            </a:r>
            <a:r>
              <a:rPr sz="716" spc="-7" dirty="0">
                <a:latin typeface="Arial"/>
                <a:cs typeface="Arial"/>
              </a:rPr>
              <a:t>changes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existing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use</a:t>
            </a:r>
            <a:r>
              <a:rPr sz="716" spc="-7" dirty="0">
                <a:latin typeface="Arial"/>
                <a:cs typeface="Arial"/>
              </a:rPr>
              <a:t> cloning.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cloning,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would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clone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edit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i="1" spc="-7" dirty="0">
                <a:latin typeface="Arial"/>
                <a:cs typeface="Arial"/>
              </a:rPr>
              <a:t>clone</a:t>
            </a:r>
            <a:r>
              <a:rPr sz="716" spc="-7" dirty="0">
                <a:latin typeface="Arial"/>
                <a:cs typeface="Arial"/>
              </a:rPr>
              <a:t>to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suit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requirements.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only,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create</a:t>
            </a:r>
            <a:r>
              <a:rPr sz="716" spc="-3" dirty="0">
                <a:latin typeface="Arial"/>
                <a:cs typeface="Arial"/>
              </a:rPr>
              <a:t> 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new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but </a:t>
            </a:r>
            <a:r>
              <a:rPr sz="716" spc="-3" dirty="0">
                <a:latin typeface="Arial"/>
                <a:cs typeface="Arial"/>
              </a:rPr>
              <a:t>base </a:t>
            </a:r>
            <a:r>
              <a:rPr sz="716" spc="-7" dirty="0">
                <a:latin typeface="Arial"/>
                <a:cs typeface="Arial"/>
              </a:rPr>
              <a:t>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off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existing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template.</a:t>
            </a:r>
            <a:r>
              <a:rPr sz="716" spc="-3" dirty="0">
                <a:latin typeface="Arial"/>
                <a:cs typeface="Arial"/>
              </a:rPr>
              <a:t> Then </a:t>
            </a:r>
            <a:r>
              <a:rPr sz="716" spc="-7" dirty="0">
                <a:latin typeface="Arial"/>
                <a:cs typeface="Arial"/>
              </a:rPr>
              <a:t>edit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new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suit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requirements.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 marR="3464"/>
            <a:r>
              <a:rPr sz="716" dirty="0">
                <a:latin typeface="Arial"/>
                <a:cs typeface="Arial"/>
              </a:rPr>
              <a:t>While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directly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edit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layout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predefined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(but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-3" dirty="0">
                <a:latin typeface="Arial"/>
                <a:cs typeface="Arial"/>
              </a:rPr>
              <a:t> templates), it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best</a:t>
            </a:r>
            <a:r>
              <a:rPr sz="716" spc="-3" dirty="0">
                <a:latin typeface="Arial"/>
                <a:cs typeface="Arial"/>
              </a:rPr>
              <a:t> practice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clone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edit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predefined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instead.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preserves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default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direct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edits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 </a:t>
            </a:r>
            <a:r>
              <a:rPr sz="716" spc="-3" dirty="0">
                <a:latin typeface="Arial"/>
                <a:cs typeface="Arial"/>
              </a:rPr>
              <a:t> successful.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56283"/>
            <a:r>
              <a:rPr sz="716" spc="-3" dirty="0">
                <a:latin typeface="Arial"/>
                <a:cs typeface="Arial"/>
              </a:rPr>
              <a:t>If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major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changes are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required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existing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templates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(that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meets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needs),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create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new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scratch.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25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93746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402282" cy="668819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clone</a:t>
            </a:r>
            <a:r>
              <a:rPr sz="716" spc="-3" dirty="0">
                <a:latin typeface="Arial"/>
                <a:cs typeface="Arial"/>
              </a:rPr>
              <a:t> a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the</a:t>
            </a:r>
            <a:r>
              <a:rPr sz="716" b="1" spc="-14" dirty="0">
                <a:latin typeface="Arial"/>
                <a:cs typeface="Arial"/>
              </a:rPr>
              <a:t>All</a:t>
            </a:r>
            <a:r>
              <a:rPr sz="716" b="1" spc="37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Reports</a:t>
            </a:r>
            <a:r>
              <a:rPr sz="716" spc="-7" dirty="0">
                <a:latin typeface="Arial"/>
                <a:cs typeface="Arial"/>
              </a:rPr>
              <a:t>page.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Again,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should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clone </a:t>
            </a:r>
            <a:r>
              <a:rPr sz="716" spc="-10" dirty="0">
                <a:latin typeface="Arial"/>
                <a:cs typeface="Arial"/>
              </a:rPr>
              <a:t>when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need</a:t>
            </a:r>
            <a:r>
              <a:rPr sz="716" spc="-3" dirty="0">
                <a:latin typeface="Arial"/>
                <a:cs typeface="Arial"/>
              </a:rPr>
              <a:t> to </a:t>
            </a:r>
            <a:r>
              <a:rPr sz="716" dirty="0">
                <a:latin typeface="Arial"/>
                <a:cs typeface="Arial"/>
              </a:rPr>
              <a:t>make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only</a:t>
            </a:r>
            <a:endParaRPr sz="716">
              <a:latin typeface="Arial"/>
              <a:cs typeface="Arial"/>
            </a:endParaRPr>
          </a:p>
          <a:p>
            <a:pPr marL="8659" marR="3464">
              <a:lnSpc>
                <a:spcPct val="99500"/>
              </a:lnSpc>
              <a:spcBef>
                <a:spcPts val="7"/>
              </a:spcBef>
            </a:pPr>
            <a:r>
              <a:rPr sz="716" spc="-3" dirty="0">
                <a:latin typeface="Arial"/>
                <a:cs typeface="Arial"/>
              </a:rPr>
              <a:t>minor to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moderate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changes.</a:t>
            </a:r>
            <a:r>
              <a:rPr sz="716" spc="-7" dirty="0">
                <a:latin typeface="Arial"/>
                <a:cs typeface="Arial"/>
              </a:rPr>
              <a:t> For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borrow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many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elements,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existing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cloned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edit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settings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well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layout.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the</a:t>
            </a:r>
            <a:r>
              <a:rPr sz="716" b="1" spc="-10" dirty="0">
                <a:latin typeface="Arial"/>
                <a:cs typeface="Arial"/>
              </a:rPr>
              <a:t>Layout</a:t>
            </a:r>
            <a:r>
              <a:rPr sz="716" spc="-10" dirty="0">
                <a:latin typeface="Arial"/>
                <a:cs typeface="Arial"/>
              </a:rPr>
              <a:t>tab </a:t>
            </a:r>
            <a:r>
              <a:rPr sz="716" spc="-7" dirty="0">
                <a:latin typeface="Arial"/>
                <a:cs typeface="Arial"/>
              </a:rPr>
              <a:t> provides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option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save the </a:t>
            </a:r>
            <a:r>
              <a:rPr sz="716" spc="-10" dirty="0">
                <a:latin typeface="Arial"/>
                <a:cs typeface="Arial"/>
              </a:rPr>
              <a:t>layout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template,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necessary.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7" dirty="0">
                <a:latin typeface="Arial"/>
                <a:cs typeface="Arial"/>
              </a:rPr>
              <a:t>Unlike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predefined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delete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cloned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26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5100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402282" cy="558661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clone </a:t>
            </a:r>
            <a:r>
              <a:rPr sz="716" spc="-3" dirty="0">
                <a:latin typeface="Arial"/>
                <a:cs typeface="Arial"/>
              </a:rPr>
              <a:t>a template</a:t>
            </a:r>
            <a:r>
              <a:rPr sz="716" spc="-7" dirty="0">
                <a:latin typeface="Arial"/>
                <a:cs typeface="Arial"/>
              </a:rPr>
              <a:t> 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b="1" spc="-7" dirty="0">
                <a:latin typeface="Arial"/>
                <a:cs typeface="Arial"/>
              </a:rPr>
              <a:t>Templates</a:t>
            </a:r>
            <a:r>
              <a:rPr sz="716" spc="-7" dirty="0">
                <a:latin typeface="Arial"/>
                <a:cs typeface="Arial"/>
              </a:rPr>
              <a:t>page. Again,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should clone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need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dirty="0">
                <a:latin typeface="Arial"/>
                <a:cs typeface="Arial"/>
              </a:rPr>
              <a:t>make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only</a:t>
            </a:r>
            <a:endParaRPr sz="716">
              <a:latin typeface="Arial"/>
              <a:cs typeface="Arial"/>
            </a:endParaRPr>
          </a:p>
          <a:p>
            <a:pPr marL="8659" marR="3464">
              <a:spcBef>
                <a:spcPts val="3"/>
              </a:spcBef>
            </a:pPr>
            <a:r>
              <a:rPr sz="716" spc="-3" dirty="0">
                <a:latin typeface="Arial"/>
                <a:cs typeface="Arial"/>
              </a:rPr>
              <a:t>minor to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moderate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changes.</a:t>
            </a:r>
            <a:r>
              <a:rPr sz="716" spc="-7" dirty="0">
                <a:latin typeface="Arial"/>
                <a:cs typeface="Arial"/>
              </a:rPr>
              <a:t> For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borrow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many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elements,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existing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-7" dirty="0">
                <a:latin typeface="Arial"/>
                <a:cs typeface="Arial"/>
              </a:rPr>
              <a:t> the cloned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7" dirty="0">
                <a:latin typeface="Arial"/>
                <a:cs typeface="Arial"/>
              </a:rPr>
              <a:t> edit only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10" dirty="0">
                <a:latin typeface="Arial"/>
                <a:cs typeface="Arial"/>
              </a:rPr>
              <a:t> layout.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716">
              <a:latin typeface="Arial"/>
              <a:cs typeface="Arial"/>
            </a:endParaRPr>
          </a:p>
          <a:p>
            <a:pPr marL="8659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Unlike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predefined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templates,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delete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cloned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27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93746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69377" cy="889136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create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new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from</a:t>
            </a:r>
            <a:r>
              <a:rPr sz="716" i="1" spc="-7" dirty="0">
                <a:latin typeface="Arial"/>
                <a:cs typeface="Arial"/>
              </a:rPr>
              <a:t>blank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the</a:t>
            </a:r>
            <a:r>
              <a:rPr sz="716" b="1" spc="-10" dirty="0">
                <a:latin typeface="Arial"/>
                <a:cs typeface="Arial"/>
              </a:rPr>
              <a:t>All</a:t>
            </a:r>
            <a:r>
              <a:rPr sz="716" b="1" spc="58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Reports</a:t>
            </a:r>
            <a:r>
              <a:rPr sz="716" spc="-7" dirty="0">
                <a:latin typeface="Arial"/>
                <a:cs typeface="Arial"/>
              </a:rPr>
              <a:t>page.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shown</a:t>
            </a:r>
            <a:r>
              <a:rPr sz="716" spc="4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graphic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slide,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 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configure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both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settings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layout.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new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both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settings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layout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blank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must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them.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74033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Once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create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layout,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save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template.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then</a:t>
            </a:r>
            <a:r>
              <a:rPr sz="716" spc="-3" dirty="0">
                <a:latin typeface="Arial"/>
                <a:cs typeface="Arial"/>
              </a:rPr>
              <a:t> use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7" dirty="0">
                <a:latin typeface="Arial"/>
                <a:cs typeface="Arial"/>
              </a:rPr>
              <a:t> other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create.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-3" dirty="0">
                <a:latin typeface="Arial"/>
                <a:cs typeface="Arial"/>
              </a:rPr>
              <a:t> can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delete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custom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28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5100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287116" cy="889136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create</a:t>
            </a:r>
            <a:r>
              <a:rPr sz="716" spc="-3" dirty="0">
                <a:latin typeface="Arial"/>
                <a:cs typeface="Arial"/>
              </a:rPr>
              <a:t> a </a:t>
            </a:r>
            <a:r>
              <a:rPr sz="716" spc="-7" dirty="0">
                <a:latin typeface="Arial"/>
                <a:cs typeface="Arial"/>
              </a:rPr>
              <a:t>new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b="1" spc="-7" dirty="0">
                <a:latin typeface="Arial"/>
                <a:cs typeface="Arial"/>
              </a:rPr>
              <a:t>Templates</a:t>
            </a:r>
            <a:r>
              <a:rPr sz="716" spc="-7" dirty="0">
                <a:latin typeface="Arial"/>
                <a:cs typeface="Arial"/>
              </a:rPr>
              <a:t>page.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graphic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shown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slide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shows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b="1" spc="-10" dirty="0">
                <a:latin typeface="Arial"/>
                <a:cs typeface="Arial"/>
              </a:rPr>
              <a:t>Layout</a:t>
            </a:r>
            <a:r>
              <a:rPr sz="716" spc="-10" dirty="0">
                <a:latin typeface="Arial"/>
                <a:cs typeface="Arial"/>
              </a:rPr>
              <a:t>tab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blank.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layout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toolbar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page</a:t>
            </a:r>
            <a:r>
              <a:rPr sz="716" spc="-3" dirty="0">
                <a:latin typeface="Arial"/>
                <a:cs typeface="Arial"/>
              </a:rPr>
              <a:t> 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build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layout.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toolbar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allows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insert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existing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macros,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lets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 and</a:t>
            </a:r>
            <a:r>
              <a:rPr sz="716" spc="-3" dirty="0">
                <a:latin typeface="Arial"/>
                <a:cs typeface="Arial"/>
              </a:rPr>
              <a:t> format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text,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 </a:t>
            </a:r>
            <a:r>
              <a:rPr sz="716" spc="-10" dirty="0">
                <a:latin typeface="Arial"/>
                <a:cs typeface="Arial"/>
              </a:rPr>
              <a:t>well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 </a:t>
            </a:r>
            <a:r>
              <a:rPr sz="716" spc="-3" dirty="0">
                <a:latin typeface="Arial"/>
                <a:cs typeface="Arial"/>
              </a:rPr>
              <a:t>images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links.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109968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After</a:t>
            </a:r>
            <a:r>
              <a:rPr sz="716" spc="-10" dirty="0">
                <a:latin typeface="Arial"/>
                <a:cs typeface="Arial"/>
              </a:rPr>
              <a:t> 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create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layout,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save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10" dirty="0">
                <a:latin typeface="Arial"/>
                <a:cs typeface="Arial"/>
              </a:rPr>
              <a:t>new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custom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template.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then</a:t>
            </a:r>
            <a:r>
              <a:rPr sz="716" spc="-3" dirty="0">
                <a:latin typeface="Arial"/>
                <a:cs typeface="Arial"/>
              </a:rPr>
              <a:t> use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delete </a:t>
            </a:r>
            <a:r>
              <a:rPr sz="716" spc="-3" dirty="0">
                <a:latin typeface="Arial"/>
                <a:cs typeface="Arial"/>
              </a:rPr>
              <a:t>custom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29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4"/>
            <a:ext cx="4145973" cy="33834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After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completing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section,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should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achieve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objectives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shown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slide.</a:t>
            </a:r>
            <a:endParaRPr sz="716">
              <a:latin typeface="Arial"/>
              <a:cs typeface="Arial"/>
            </a:endParaRPr>
          </a:p>
          <a:p>
            <a:pPr marL="8659" marR="3464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By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demonstrating</a:t>
            </a:r>
            <a:r>
              <a:rPr sz="716" spc="-3" dirty="0">
                <a:latin typeface="Arial"/>
                <a:cs typeface="Arial"/>
              </a:rPr>
              <a:t> competence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understanding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concepts,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able</a:t>
            </a:r>
            <a:r>
              <a:rPr sz="716" spc="-3" dirty="0">
                <a:latin typeface="Arial"/>
                <a:cs typeface="Arial"/>
              </a:rPr>
              <a:t> to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more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effectively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extract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collected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 data</a:t>
            </a:r>
            <a:r>
              <a:rPr sz="716" spc="-3" dirty="0">
                <a:latin typeface="Arial"/>
                <a:cs typeface="Arial"/>
              </a:rPr>
              <a:t> from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5563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401849" cy="1219611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There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close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association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between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reports.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-3" dirty="0">
                <a:latin typeface="Arial"/>
                <a:cs typeface="Arial"/>
              </a:rPr>
              <a:t> discussed </a:t>
            </a:r>
            <a:r>
              <a:rPr sz="716" spc="-7" dirty="0">
                <a:latin typeface="Arial"/>
                <a:cs typeface="Arial"/>
              </a:rPr>
              <a:t>earlier,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clone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edit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both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templates,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create both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new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templates.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So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know </a:t>
            </a:r>
            <a:r>
              <a:rPr sz="716" spc="-7" dirty="0">
                <a:latin typeface="Arial"/>
                <a:cs typeface="Arial"/>
              </a:rPr>
              <a:t>which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customization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approach</a:t>
            </a:r>
            <a:r>
              <a:rPr sz="716" spc="-3" dirty="0">
                <a:latin typeface="Arial"/>
                <a:cs typeface="Arial"/>
              </a:rPr>
              <a:t> 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take: </a:t>
            </a:r>
            <a:r>
              <a:rPr sz="716" spc="-7" dirty="0">
                <a:latin typeface="Arial"/>
                <a:cs typeface="Arial"/>
              </a:rPr>
              <a:t>do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attack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customization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side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side?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48057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One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most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vital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differences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between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templates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include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only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details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under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b="1" spc="-7" dirty="0">
                <a:latin typeface="Arial"/>
                <a:cs typeface="Arial"/>
              </a:rPr>
              <a:t>Layout</a:t>
            </a:r>
            <a:r>
              <a:rPr sz="716" spc="-7" dirty="0">
                <a:latin typeface="Arial"/>
                <a:cs typeface="Arial"/>
              </a:rPr>
              <a:t>tab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report—they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don’t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include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settings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(either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basic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configuration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advanced</a:t>
            </a:r>
            <a:r>
              <a:rPr sz="716" spc="-3" dirty="0">
                <a:latin typeface="Arial"/>
                <a:cs typeface="Arial"/>
              </a:rPr>
              <a:t> settings).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So,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deciding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whether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perform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customizations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template </a:t>
            </a:r>
            <a:r>
              <a:rPr sz="716" spc="-7" dirty="0">
                <a:latin typeface="Arial"/>
                <a:cs typeface="Arial"/>
              </a:rPr>
              <a:t>side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side,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spc="-7" dirty="0">
                <a:latin typeface="Arial"/>
                <a:cs typeface="Arial"/>
              </a:rPr>
              <a:t> depends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what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preserve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10" dirty="0">
                <a:latin typeface="Arial"/>
                <a:cs typeface="Arial"/>
              </a:rPr>
              <a:t>what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modify.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216472"/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end,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there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</a:t>
            </a:r>
            <a:r>
              <a:rPr sz="716" i="1" spc="-7" dirty="0">
                <a:latin typeface="Arial"/>
                <a:cs typeface="Arial"/>
              </a:rPr>
              <a:t>correct</a:t>
            </a:r>
            <a:r>
              <a:rPr sz="716" spc="-7" dirty="0">
                <a:latin typeface="Arial"/>
                <a:cs typeface="Arial"/>
              </a:rPr>
              <a:t>approach.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achieve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same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results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through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various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methods.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Best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practice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attack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it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 </a:t>
            </a:r>
            <a:r>
              <a:rPr sz="716" spc="-3" dirty="0">
                <a:latin typeface="Arial"/>
                <a:cs typeface="Arial"/>
              </a:rPr>
              <a:t>efficiency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needs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standpoint.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30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44904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15691" cy="558661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In</a:t>
            </a:r>
            <a:r>
              <a:rPr sz="716" spc="-7" dirty="0">
                <a:latin typeface="Arial"/>
                <a:cs typeface="Arial"/>
              </a:rPr>
              <a:t> FortiAnalyzer,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macros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specify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what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extract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logs—they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represent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 queries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abbreviated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form.</a:t>
            </a:r>
            <a:r>
              <a:rPr sz="716" spc="-14" dirty="0">
                <a:latin typeface="Arial"/>
                <a:cs typeface="Arial"/>
              </a:rPr>
              <a:t> 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insert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macros</a:t>
            </a:r>
            <a:r>
              <a:rPr sz="716" spc="-7" dirty="0">
                <a:latin typeface="Arial"/>
                <a:cs typeface="Arial"/>
              </a:rPr>
              <a:t> 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without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chart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display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data. FortiAnalyzer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provides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predefined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macros,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create </a:t>
            </a:r>
            <a:r>
              <a:rPr sz="716" spc="-14" dirty="0">
                <a:latin typeface="Arial"/>
                <a:cs typeface="Arial"/>
              </a:rPr>
              <a:t>your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own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custom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macros.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Note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macros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ADOM-specific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supported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Fabric,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FortiCarrier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ADOMs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only.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31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98376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72841" cy="674077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insert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macros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into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custom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templates,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into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layout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(either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predefined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custom).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"/>
              </a:spcBef>
            </a:pPr>
            <a:endParaRPr sz="750">
              <a:latin typeface="Arial"/>
              <a:cs typeface="Arial"/>
            </a:endParaRPr>
          </a:p>
          <a:p>
            <a:pPr marL="8659" marR="3464">
              <a:lnSpc>
                <a:spcPct val="99500"/>
              </a:lnSpc>
            </a:pP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shown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slide,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text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before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inserted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macro 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give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macro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some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context.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see,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generated,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extracted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according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used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macro.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Here,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macro</a:t>
            </a:r>
            <a:r>
              <a:rPr sz="716" b="1" spc="-7" dirty="0">
                <a:latin typeface="Arial"/>
                <a:cs typeface="Arial"/>
              </a:rPr>
              <a:t>Application</a:t>
            </a:r>
            <a:r>
              <a:rPr sz="716" b="1" spc="41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Category</a:t>
            </a:r>
            <a:r>
              <a:rPr sz="716" b="1" spc="17" dirty="0">
                <a:latin typeface="Arial"/>
                <a:cs typeface="Arial"/>
              </a:rPr>
              <a:t> </a:t>
            </a:r>
            <a:r>
              <a:rPr sz="716" b="1" dirty="0">
                <a:latin typeface="Arial"/>
                <a:cs typeface="Arial"/>
              </a:rPr>
              <a:t>with</a:t>
            </a:r>
            <a:r>
              <a:rPr sz="716" b="1" spc="-10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Highest</a:t>
            </a:r>
            <a:r>
              <a:rPr sz="716" b="1" spc="17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Count</a:t>
            </a:r>
            <a:r>
              <a:rPr sz="716" spc="-7" dirty="0">
                <a:latin typeface="Arial"/>
                <a:cs typeface="Arial"/>
              </a:rPr>
              <a:t>returned</a:t>
            </a:r>
            <a:r>
              <a:rPr sz="716" b="1" spc="-7" dirty="0">
                <a:latin typeface="Arial"/>
                <a:cs typeface="Arial"/>
              </a:rPr>
              <a:t>Network.Service</a:t>
            </a:r>
            <a:r>
              <a:rPr sz="716" spc="-7" dirty="0">
                <a:latin typeface="Arial"/>
                <a:cs typeface="Arial"/>
              </a:rPr>
              <a:t>from</a:t>
            </a:r>
            <a:endParaRPr sz="716">
              <a:latin typeface="Arial"/>
              <a:cs typeface="Arial"/>
            </a:endParaRPr>
          </a:p>
          <a:p>
            <a:pPr marL="8659"/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32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33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4"/>
            <a:ext cx="2329728" cy="33834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Good </a:t>
            </a:r>
            <a:r>
              <a:rPr sz="716" spc="-3" dirty="0">
                <a:latin typeface="Arial"/>
                <a:cs typeface="Arial"/>
              </a:rPr>
              <a:t>job!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now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understand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</a:t>
            </a:r>
            <a:r>
              <a:rPr sz="716" spc="-3" dirty="0">
                <a:latin typeface="Arial"/>
                <a:cs typeface="Arial"/>
              </a:rPr>
              <a:t> to</a:t>
            </a:r>
            <a:r>
              <a:rPr sz="716" spc="-7" dirty="0">
                <a:latin typeface="Arial"/>
                <a:cs typeface="Arial"/>
              </a:rPr>
              <a:t> customize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10" dirty="0">
                <a:latin typeface="Arial"/>
                <a:cs typeface="Arial"/>
              </a:rPr>
              <a:t>Now,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learn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customize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datasets.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34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4"/>
            <a:ext cx="3984048" cy="33834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After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completing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section,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should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achieve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objectives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shown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slide.</a:t>
            </a:r>
            <a:endParaRPr sz="716">
              <a:latin typeface="Arial"/>
              <a:cs typeface="Arial"/>
            </a:endParaRPr>
          </a:p>
          <a:p>
            <a:pPr marL="8659" marR="3464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By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demonstrating</a:t>
            </a:r>
            <a:r>
              <a:rPr sz="716" spc="-3" dirty="0">
                <a:latin typeface="Arial"/>
                <a:cs typeface="Arial"/>
              </a:rPr>
              <a:t> competence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customization,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able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extract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unique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combinations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 data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database </a:t>
            </a:r>
            <a:r>
              <a:rPr sz="716" spc="-3" dirty="0">
                <a:latin typeface="Arial"/>
                <a:cs typeface="Arial"/>
              </a:rPr>
              <a:t>specific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your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requirements.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35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222173" cy="448940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3464">
              <a:lnSpc>
                <a:spcPct val="99700"/>
              </a:lnSpc>
              <a:spcBef>
                <a:spcPts val="65"/>
              </a:spcBef>
            </a:pPr>
            <a:r>
              <a:rPr sz="716" spc="-3" dirty="0">
                <a:latin typeface="Arial"/>
                <a:cs typeface="Arial"/>
              </a:rPr>
              <a:t>In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some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cases,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simply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removing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default</a:t>
            </a:r>
            <a:r>
              <a:rPr sz="716" spc="-3" dirty="0">
                <a:latin typeface="Arial"/>
                <a:cs typeface="Arial"/>
              </a:rPr>
              <a:t> charts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template may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-3" dirty="0">
                <a:latin typeface="Arial"/>
                <a:cs typeface="Arial"/>
              </a:rPr>
              <a:t> meet </a:t>
            </a:r>
            <a:r>
              <a:rPr sz="716" spc="-10" dirty="0">
                <a:latin typeface="Arial"/>
                <a:cs typeface="Arial"/>
              </a:rPr>
              <a:t>your 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requirements: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might </a:t>
            </a:r>
            <a:r>
              <a:rPr sz="716" spc="-7" dirty="0">
                <a:latin typeface="Arial"/>
                <a:cs typeface="Arial"/>
              </a:rPr>
              <a:t>need</a:t>
            </a:r>
            <a:r>
              <a:rPr sz="716" spc="-3" dirty="0">
                <a:latin typeface="Arial"/>
                <a:cs typeface="Arial"/>
              </a:rPr>
              <a:t> to </a:t>
            </a:r>
            <a:r>
              <a:rPr sz="716" spc="-7" dirty="0">
                <a:latin typeface="Arial"/>
                <a:cs typeface="Arial"/>
              </a:rPr>
              <a:t>pull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unique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combination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predefined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</a:t>
            </a:r>
            <a:r>
              <a:rPr sz="716" spc="-3" dirty="0">
                <a:latin typeface="Arial"/>
                <a:cs typeface="Arial"/>
              </a:rPr>
              <a:t> for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unique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combination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exists.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case,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either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clone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edit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datasets, or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create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new</a:t>
            </a:r>
            <a:r>
              <a:rPr sz="716" spc="-3" dirty="0">
                <a:latin typeface="Arial"/>
                <a:cs typeface="Arial"/>
              </a:rPr>
              <a:t> charts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datasets</a:t>
            </a:r>
            <a:r>
              <a:rPr sz="716" spc="-3" dirty="0">
                <a:latin typeface="Arial"/>
                <a:cs typeface="Arial"/>
              </a:rPr>
              <a:t> from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scratch.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36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5100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93190" cy="1224869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9830">
              <a:spcBef>
                <a:spcPts val="61"/>
              </a:spcBef>
            </a:pPr>
            <a:r>
              <a:rPr sz="716" dirty="0">
                <a:latin typeface="Arial"/>
                <a:cs typeface="Arial"/>
              </a:rPr>
              <a:t>When</a:t>
            </a:r>
            <a:r>
              <a:rPr sz="716" spc="-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creating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new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first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dataset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information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want.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absolutely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required.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chart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convert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text-based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results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graphical </a:t>
            </a:r>
            <a:r>
              <a:rPr sz="716" spc="-3" dirty="0">
                <a:latin typeface="Arial"/>
                <a:cs typeface="Arial"/>
              </a:rPr>
              <a:t> format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choosing (table,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bar,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pie,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line,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area donut).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93083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After</a:t>
            </a:r>
            <a:r>
              <a:rPr sz="716" spc="-10" dirty="0">
                <a:latin typeface="Arial"/>
                <a:cs typeface="Arial"/>
              </a:rPr>
              <a:t> 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select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chart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type,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information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b="1" spc="-7" dirty="0">
                <a:latin typeface="Arial"/>
                <a:cs typeface="Arial"/>
              </a:rPr>
              <a:t>Data</a:t>
            </a:r>
            <a:r>
              <a:rPr sz="716" b="1" spc="7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Bindings</a:t>
            </a:r>
            <a:r>
              <a:rPr sz="716" spc="-7" dirty="0">
                <a:latin typeface="Arial"/>
                <a:cs typeface="Arial"/>
              </a:rPr>
              <a:t>section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automatically </a:t>
            </a:r>
            <a:r>
              <a:rPr sz="716" spc="-3" dirty="0">
                <a:latin typeface="Arial"/>
                <a:cs typeface="Arial"/>
              </a:rPr>
              <a:t> adjusts</a:t>
            </a:r>
            <a:r>
              <a:rPr sz="716" spc="-7" dirty="0">
                <a:latin typeface="Arial"/>
                <a:cs typeface="Arial"/>
              </a:rPr>
              <a:t> based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those </a:t>
            </a:r>
            <a:r>
              <a:rPr sz="716" spc="-7" dirty="0">
                <a:latin typeface="Arial"/>
                <a:cs typeface="Arial"/>
              </a:rPr>
              <a:t>selections.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Check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i="1" spc="-7" dirty="0">
                <a:latin typeface="Arial"/>
                <a:cs typeface="Arial"/>
              </a:rPr>
              <a:t>FortiAnalyzer</a:t>
            </a:r>
            <a:r>
              <a:rPr sz="716" i="1" spc="41" dirty="0">
                <a:latin typeface="Arial"/>
                <a:cs typeface="Arial"/>
              </a:rPr>
              <a:t> </a:t>
            </a:r>
            <a:r>
              <a:rPr sz="716" i="1" spc="-7" dirty="0">
                <a:latin typeface="Arial"/>
                <a:cs typeface="Arial"/>
              </a:rPr>
              <a:t>Administration</a:t>
            </a:r>
            <a:r>
              <a:rPr sz="716" i="1" spc="31" dirty="0">
                <a:latin typeface="Arial"/>
                <a:cs typeface="Arial"/>
              </a:rPr>
              <a:t> </a:t>
            </a:r>
            <a:r>
              <a:rPr sz="716" i="1" spc="-7" dirty="0">
                <a:latin typeface="Arial"/>
                <a:cs typeface="Arial"/>
              </a:rPr>
              <a:t>Guide</a:t>
            </a:r>
            <a:r>
              <a:rPr sz="716" spc="-7" dirty="0">
                <a:latin typeface="Arial"/>
                <a:cs typeface="Arial"/>
              </a:rPr>
              <a:t>for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more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information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 bindings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option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specific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 and </a:t>
            </a:r>
            <a:r>
              <a:rPr sz="716" spc="-3" dirty="0">
                <a:latin typeface="Arial"/>
                <a:cs typeface="Arial"/>
              </a:rPr>
              <a:t>chart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type.</a:t>
            </a:r>
            <a:endParaRPr sz="716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50">
              <a:latin typeface="Arial"/>
              <a:cs typeface="Arial"/>
            </a:endParaRPr>
          </a:p>
          <a:p>
            <a:pPr marL="8659" marR="3464">
              <a:lnSpc>
                <a:spcPct val="99500"/>
              </a:lnSpc>
            </a:pPr>
            <a:r>
              <a:rPr sz="716" spc="-3" dirty="0">
                <a:latin typeface="Arial"/>
                <a:cs typeface="Arial"/>
              </a:rPr>
              <a:t>If</a:t>
            </a:r>
            <a:r>
              <a:rPr sz="716" spc="-7" dirty="0">
                <a:latin typeface="Arial"/>
                <a:cs typeface="Arial"/>
              </a:rPr>
              <a:t> FortiAnalyzer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includes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existing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very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similar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output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clone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modify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rather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create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brand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new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one.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cloned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categorized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custom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so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remember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enable</a:t>
            </a:r>
            <a:r>
              <a:rPr sz="716" b="1" spc="-7" dirty="0">
                <a:latin typeface="Arial"/>
                <a:cs typeface="Arial"/>
              </a:rPr>
              <a:t>Show</a:t>
            </a:r>
            <a:r>
              <a:rPr sz="716" b="1" spc="7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Custom</a:t>
            </a:r>
            <a:r>
              <a:rPr sz="716" spc="-7" dirty="0">
                <a:latin typeface="Arial"/>
                <a:cs typeface="Arial"/>
              </a:rPr>
              <a:t>so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it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appears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chart library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easy</a:t>
            </a:r>
            <a:r>
              <a:rPr sz="716" spc="-10" dirty="0">
                <a:latin typeface="Arial"/>
                <a:cs typeface="Arial"/>
              </a:rPr>
              <a:t> viewing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access.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37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49606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66347" cy="1219611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73167">
              <a:spcBef>
                <a:spcPts val="61"/>
              </a:spcBef>
            </a:pPr>
            <a:r>
              <a:rPr sz="716" dirty="0">
                <a:latin typeface="Arial"/>
                <a:cs typeface="Arial"/>
              </a:rPr>
              <a:t>When</a:t>
            </a:r>
            <a:r>
              <a:rPr sz="716" spc="-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creating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new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need</a:t>
            </a:r>
            <a:r>
              <a:rPr sz="716" spc="-3" dirty="0">
                <a:latin typeface="Arial"/>
                <a:cs typeface="Arial"/>
              </a:rPr>
              <a:t> 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write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SELECT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query.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more </a:t>
            </a:r>
            <a:r>
              <a:rPr sz="716" spc="-7" dirty="0">
                <a:latin typeface="Arial"/>
                <a:cs typeface="Arial"/>
              </a:rPr>
              <a:t>information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about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writing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queries,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see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i="1" spc="-7" dirty="0">
                <a:latin typeface="Arial"/>
                <a:cs typeface="Arial"/>
              </a:rPr>
              <a:t>FortiAnalyzer</a:t>
            </a:r>
            <a:r>
              <a:rPr sz="716" i="1" spc="37" dirty="0">
                <a:latin typeface="Arial"/>
                <a:cs typeface="Arial"/>
              </a:rPr>
              <a:t> </a:t>
            </a:r>
            <a:r>
              <a:rPr sz="716" i="1" spc="-7" dirty="0">
                <a:latin typeface="Arial"/>
                <a:cs typeface="Arial"/>
              </a:rPr>
              <a:t>SQL</a:t>
            </a:r>
            <a:r>
              <a:rPr sz="716" i="1" spc="-3" dirty="0">
                <a:latin typeface="Arial"/>
                <a:cs typeface="Arial"/>
              </a:rPr>
              <a:t> </a:t>
            </a:r>
            <a:r>
              <a:rPr sz="716" i="1" spc="-7" dirty="0">
                <a:latin typeface="Arial"/>
                <a:cs typeface="Arial"/>
              </a:rPr>
              <a:t>and Datasets</a:t>
            </a:r>
            <a:r>
              <a:rPr sz="716" spc="-7" dirty="0">
                <a:latin typeface="Arial"/>
                <a:cs typeface="Arial"/>
              </a:rPr>
              <a:t>lesson (supplemental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training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material).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41563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Once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write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query,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sure to test it to </a:t>
            </a:r>
            <a:r>
              <a:rPr sz="716" spc="-7" dirty="0">
                <a:latin typeface="Arial"/>
                <a:cs typeface="Arial"/>
              </a:rPr>
              <a:t>ensure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it’s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well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formed.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Also,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review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test results,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make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sure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it’s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data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expect.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 marR="91351"/>
            <a:r>
              <a:rPr sz="716" spc="-3" dirty="0">
                <a:latin typeface="Arial"/>
                <a:cs typeface="Arial"/>
              </a:rPr>
              <a:t>If</a:t>
            </a:r>
            <a:r>
              <a:rPr sz="716" spc="-7" dirty="0">
                <a:latin typeface="Arial"/>
                <a:cs typeface="Arial"/>
              </a:rPr>
              <a:t> FortiAnalyzer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includes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existing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very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similar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10" dirty="0">
                <a:latin typeface="Arial"/>
                <a:cs typeface="Arial"/>
              </a:rPr>
              <a:t>what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clone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modify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dataset rather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than create</a:t>
            </a:r>
            <a:r>
              <a:rPr sz="716" spc="-3" dirty="0">
                <a:latin typeface="Arial"/>
                <a:cs typeface="Arial"/>
              </a:rPr>
              <a:t> a</a:t>
            </a:r>
            <a:r>
              <a:rPr sz="716" spc="-7" dirty="0">
                <a:latin typeface="Arial"/>
                <a:cs typeface="Arial"/>
              </a:rPr>
              <a:t> brand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new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7" dirty="0">
                <a:latin typeface="Arial"/>
                <a:cs typeface="Arial"/>
              </a:rPr>
              <a:t>Note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validate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custom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datasets—which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includes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new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cloned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datasets—in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one</a:t>
            </a:r>
            <a:r>
              <a:rPr sz="716" spc="-3" dirty="0">
                <a:latin typeface="Arial"/>
                <a:cs typeface="Arial"/>
              </a:rPr>
              <a:t> click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endParaRPr sz="716">
              <a:latin typeface="Arial"/>
              <a:cs typeface="Arial"/>
            </a:endParaRPr>
          </a:p>
          <a:p>
            <a:pPr marL="8659"/>
            <a:r>
              <a:rPr sz="716" b="1" spc="-7" dirty="0">
                <a:latin typeface="Arial"/>
                <a:cs typeface="Arial"/>
              </a:rPr>
              <a:t>Datasets</a:t>
            </a:r>
            <a:r>
              <a:rPr sz="716" spc="-7" dirty="0">
                <a:latin typeface="Arial"/>
                <a:cs typeface="Arial"/>
              </a:rPr>
              <a:t>page.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should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always</a:t>
            </a:r>
            <a:r>
              <a:rPr sz="716" spc="4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validate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custom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after </a:t>
            </a:r>
            <a:r>
              <a:rPr sz="716" spc="-3" dirty="0">
                <a:latin typeface="Arial"/>
                <a:cs typeface="Arial"/>
              </a:rPr>
              <a:t>a firmware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upgrade.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38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5100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22185" cy="999732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3464">
              <a:lnSpc>
                <a:spcPct val="99700"/>
              </a:lnSpc>
              <a:spcBef>
                <a:spcPts val="65"/>
              </a:spcBef>
            </a:pP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quick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way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build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custom dataset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 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chart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builder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tool. </a:t>
            </a: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tool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located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b="1" spc="-7" dirty="0">
                <a:latin typeface="Arial"/>
                <a:cs typeface="Arial"/>
              </a:rPr>
              <a:t>Log </a:t>
            </a:r>
            <a:r>
              <a:rPr sz="716" b="1" spc="-3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View</a:t>
            </a:r>
            <a:r>
              <a:rPr sz="716" spc="-7" dirty="0">
                <a:latin typeface="Arial"/>
                <a:cs typeface="Arial"/>
              </a:rPr>
              <a:t>,</a:t>
            </a:r>
            <a:r>
              <a:rPr sz="716" spc="-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allows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build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dataset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chart </a:t>
            </a:r>
            <a:r>
              <a:rPr sz="716" spc="-7" dirty="0">
                <a:latin typeface="Arial"/>
                <a:cs typeface="Arial"/>
              </a:rPr>
              <a:t>automatically,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based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filtered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search results.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b="1" spc="-7" dirty="0">
                <a:latin typeface="Arial"/>
                <a:cs typeface="Arial"/>
              </a:rPr>
              <a:t>Log </a:t>
            </a:r>
            <a:r>
              <a:rPr sz="716" b="1" spc="-187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View</a:t>
            </a:r>
            <a:r>
              <a:rPr sz="716" spc="-7" dirty="0">
                <a:latin typeface="Arial"/>
                <a:cs typeface="Arial"/>
              </a:rPr>
              <a:t>,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filters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want.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Then,</a:t>
            </a:r>
            <a:r>
              <a:rPr sz="716" spc="-3" dirty="0">
                <a:latin typeface="Arial"/>
                <a:cs typeface="Arial"/>
              </a:rPr>
              <a:t> 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b="1" spc="-7" dirty="0">
                <a:latin typeface="Arial"/>
                <a:cs typeface="Arial"/>
              </a:rPr>
              <a:t>Tools</a:t>
            </a:r>
            <a:r>
              <a:rPr sz="716" spc="-7" dirty="0">
                <a:latin typeface="Arial"/>
                <a:cs typeface="Arial"/>
              </a:rPr>
              <a:t>menu,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select</a:t>
            </a:r>
            <a:r>
              <a:rPr sz="716" b="1" spc="-7" dirty="0">
                <a:latin typeface="Arial"/>
                <a:cs typeface="Arial"/>
              </a:rPr>
              <a:t>Chart</a:t>
            </a:r>
            <a:r>
              <a:rPr sz="716" b="1" spc="7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Builder</a:t>
            </a:r>
            <a:r>
              <a:rPr sz="716" spc="-7" dirty="0">
                <a:latin typeface="Arial"/>
                <a:cs typeface="Arial"/>
              </a:rPr>
              <a:t>to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automatically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build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search</a:t>
            </a:r>
            <a:r>
              <a:rPr sz="716" spc="-7" dirty="0">
                <a:latin typeface="Arial"/>
                <a:cs typeface="Arial"/>
              </a:rPr>
              <a:t> into</a:t>
            </a:r>
            <a:r>
              <a:rPr sz="716" spc="-3" dirty="0">
                <a:latin typeface="Arial"/>
                <a:cs typeface="Arial"/>
              </a:rPr>
              <a:t> a </a:t>
            </a:r>
            <a:r>
              <a:rPr sz="716" spc="-7" dirty="0">
                <a:latin typeface="Arial"/>
                <a:cs typeface="Arial"/>
              </a:rPr>
              <a:t>dataset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chart.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also fine-tune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 further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by: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135078" indent="-126852">
              <a:buChar char="•"/>
              <a:tabLst>
                <a:tab pos="135078" algn="l"/>
                <a:tab pos="135511" algn="l"/>
              </a:tabLst>
            </a:pPr>
            <a:r>
              <a:rPr sz="716" spc="-7" dirty="0">
                <a:latin typeface="Arial"/>
                <a:cs typeface="Arial"/>
              </a:rPr>
              <a:t>Adding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more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columns</a:t>
            </a:r>
            <a:endParaRPr sz="716">
              <a:latin typeface="Arial"/>
              <a:cs typeface="Arial"/>
            </a:endParaRPr>
          </a:p>
          <a:p>
            <a:pPr marL="135078" indent="-126852">
              <a:buChar char="•"/>
              <a:tabLst>
                <a:tab pos="135078" algn="l"/>
                <a:tab pos="135511" algn="l"/>
              </a:tabLst>
            </a:pPr>
            <a:r>
              <a:rPr sz="716" spc="-7" dirty="0">
                <a:latin typeface="Arial"/>
                <a:cs typeface="Arial"/>
              </a:rPr>
              <a:t>Setting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group,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by,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sort</a:t>
            </a:r>
            <a:r>
              <a:rPr sz="716" spc="-7" dirty="0">
                <a:latin typeface="Arial"/>
                <a:cs typeface="Arial"/>
              </a:rPr>
              <a:t> filter</a:t>
            </a:r>
            <a:endParaRPr sz="716">
              <a:latin typeface="Arial"/>
              <a:cs typeface="Arial"/>
            </a:endParaRPr>
          </a:p>
          <a:p>
            <a:pPr marL="135078" indent="-126852">
              <a:buChar char="•"/>
              <a:tabLst>
                <a:tab pos="135078" algn="l"/>
                <a:tab pos="135511" algn="l"/>
              </a:tabLst>
            </a:pPr>
            <a:r>
              <a:rPr sz="716" spc="-7" dirty="0">
                <a:latin typeface="Arial"/>
                <a:cs typeface="Arial"/>
              </a:rPr>
              <a:t>Setting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limit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results</a:t>
            </a:r>
            <a:endParaRPr sz="716">
              <a:latin typeface="Arial"/>
              <a:cs typeface="Arial"/>
            </a:endParaRPr>
          </a:p>
          <a:p>
            <a:pPr marL="135078" indent="-126852">
              <a:buChar char="•"/>
              <a:tabLst>
                <a:tab pos="135078" algn="l"/>
                <a:tab pos="135511" algn="l"/>
              </a:tabLst>
            </a:pPr>
            <a:r>
              <a:rPr sz="716" spc="-7" dirty="0">
                <a:latin typeface="Arial"/>
                <a:cs typeface="Arial"/>
              </a:rPr>
              <a:t>Setting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3" dirty="0">
                <a:latin typeface="Arial"/>
                <a:cs typeface="Arial"/>
              </a:rPr>
              <a:t>time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frame.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39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43428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48595" cy="1117713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3464">
              <a:lnSpc>
                <a:spcPct val="99800"/>
              </a:lnSpc>
              <a:spcBef>
                <a:spcPts val="65"/>
              </a:spcBef>
            </a:pP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7" dirty="0">
                <a:latin typeface="Arial"/>
                <a:cs typeface="Arial"/>
              </a:rPr>
              <a:t> purpose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spc="-3" dirty="0">
                <a:latin typeface="Arial"/>
                <a:cs typeface="Arial"/>
              </a:rPr>
              <a:t> a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summarize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large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amounts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logged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data.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Based 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configured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 </a:t>
            </a:r>
            <a:r>
              <a:rPr sz="716" spc="-3" dirty="0">
                <a:latin typeface="Arial"/>
                <a:cs typeface="Arial"/>
              </a:rPr>
              <a:t> parameters,</a:t>
            </a:r>
            <a:r>
              <a:rPr sz="716" spc="-7" dirty="0">
                <a:latin typeface="Arial"/>
                <a:cs typeface="Arial"/>
              </a:rPr>
              <a:t> FortiAnalyzer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extracts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presents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 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graphical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manner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makes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easier—and </a:t>
            </a:r>
            <a:r>
              <a:rPr sz="716" spc="-3" dirty="0">
                <a:latin typeface="Arial"/>
                <a:cs typeface="Arial"/>
              </a:rPr>
              <a:t> quicker—to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digest.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patterns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trends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reveal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already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exist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several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points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within 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would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difficult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time consuming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manually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locate,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cross-reference,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analyze </a:t>
            </a:r>
            <a:r>
              <a:rPr sz="716" spc="-7" dirty="0">
                <a:latin typeface="Arial"/>
                <a:cs typeface="Arial"/>
              </a:rPr>
              <a:t> multiple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files, </a:t>
            </a:r>
            <a:r>
              <a:rPr sz="716" spc="-7" dirty="0">
                <a:latin typeface="Arial"/>
                <a:cs typeface="Arial"/>
              </a:rPr>
              <a:t>especially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don’t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know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what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trend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pattern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looking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Once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configured, </a:t>
            </a:r>
            <a:r>
              <a:rPr sz="716" spc="-3" dirty="0">
                <a:latin typeface="Arial"/>
                <a:cs typeface="Arial"/>
              </a:rPr>
              <a:t> reports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investigation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0" dirty="0">
                <a:latin typeface="Arial"/>
                <a:cs typeface="Arial"/>
              </a:rPr>
              <a:t> 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provide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quick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detailed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analysis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activity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network.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7" dirty="0">
                <a:latin typeface="Arial"/>
                <a:cs typeface="Arial"/>
              </a:rPr>
              <a:t> then</a:t>
            </a:r>
            <a:r>
              <a:rPr sz="716" spc="-3" dirty="0">
                <a:latin typeface="Arial"/>
                <a:cs typeface="Arial"/>
              </a:rPr>
              <a:t> use </a:t>
            </a:r>
            <a:r>
              <a:rPr sz="716" spc="-7" dirty="0">
                <a:latin typeface="Arial"/>
                <a:cs typeface="Arial"/>
              </a:rPr>
              <a:t>that </a:t>
            </a:r>
            <a:r>
              <a:rPr sz="716" spc="-3" dirty="0">
                <a:latin typeface="Arial"/>
                <a:cs typeface="Arial"/>
              </a:rPr>
              <a:t>information to </a:t>
            </a:r>
            <a:r>
              <a:rPr sz="716" spc="-7" dirty="0">
                <a:latin typeface="Arial"/>
                <a:cs typeface="Arial"/>
              </a:rPr>
              <a:t>better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understand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network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improve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network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security.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1"/>
              </a:spcBef>
            </a:pPr>
            <a:endParaRPr sz="750">
              <a:latin typeface="Arial"/>
              <a:cs typeface="Arial"/>
            </a:endParaRPr>
          </a:p>
          <a:p>
            <a:pPr marL="8659" marR="159756">
              <a:lnSpc>
                <a:spcPts val="852"/>
              </a:lnSpc>
            </a:pPr>
            <a:r>
              <a:rPr sz="716" spc="-7" dirty="0">
                <a:latin typeface="Arial"/>
                <a:cs typeface="Arial"/>
              </a:rPr>
              <a:t>Note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provide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recommendations</a:t>
            </a:r>
            <a:r>
              <a:rPr sz="716" spc="-7" dirty="0">
                <a:latin typeface="Arial"/>
                <a:cs typeface="Arial"/>
              </a:rPr>
              <a:t> 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give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indication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problems. </a:t>
            </a:r>
            <a:r>
              <a:rPr sz="716" spc="-7" dirty="0">
                <a:latin typeface="Arial"/>
                <a:cs typeface="Arial"/>
              </a:rPr>
              <a:t>Administrators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 able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look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beyond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3" dirty="0">
                <a:latin typeface="Arial"/>
                <a:cs typeface="Arial"/>
              </a:rPr>
              <a:t>charts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see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what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happening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within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their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network.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215678" cy="228186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Similar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b="1" spc="-7" dirty="0">
                <a:latin typeface="Arial"/>
                <a:cs typeface="Arial"/>
              </a:rPr>
              <a:t>Chart</a:t>
            </a:r>
            <a:r>
              <a:rPr sz="716" b="1" spc="7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Builder</a:t>
            </a:r>
            <a:r>
              <a:rPr sz="716" spc="-7" dirty="0">
                <a:latin typeface="Arial"/>
                <a:cs typeface="Arial"/>
              </a:rPr>
              <a:t>feature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b="1" spc="-7" dirty="0">
                <a:latin typeface="Arial"/>
                <a:cs typeface="Arial"/>
              </a:rPr>
              <a:t>Log</a:t>
            </a:r>
            <a:r>
              <a:rPr sz="716" b="1" spc="3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View</a:t>
            </a:r>
            <a:r>
              <a:rPr sz="716" spc="-7" dirty="0">
                <a:latin typeface="Arial"/>
                <a:cs typeface="Arial"/>
              </a:rPr>
              <a:t>,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export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chart 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10" dirty="0">
                <a:latin typeface="Arial"/>
                <a:cs typeface="Arial"/>
              </a:rPr>
              <a:t>FortiView.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 chart </a:t>
            </a:r>
            <a:r>
              <a:rPr sz="716" spc="-7" dirty="0">
                <a:latin typeface="Arial"/>
                <a:cs typeface="Arial"/>
              </a:rPr>
              <a:t>export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includes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filters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set</a:t>
            </a:r>
            <a:r>
              <a:rPr sz="716" spc="-7" dirty="0">
                <a:latin typeface="Arial"/>
                <a:cs typeface="Arial"/>
              </a:rPr>
              <a:t> on the FortiView.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40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41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4"/>
            <a:ext cx="2815503" cy="33834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Good </a:t>
            </a:r>
            <a:r>
              <a:rPr sz="716" spc="-3" dirty="0">
                <a:latin typeface="Arial"/>
                <a:cs typeface="Arial"/>
              </a:rPr>
              <a:t>job!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now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understand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customize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10" dirty="0">
                <a:latin typeface="Arial"/>
                <a:cs typeface="Arial"/>
              </a:rPr>
              <a:t>Now,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learn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manage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42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286250" cy="33834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After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completing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section,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should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achieve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objectives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shown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slide.</a:t>
            </a:r>
            <a:endParaRPr sz="716">
              <a:latin typeface="Arial"/>
              <a:cs typeface="Arial"/>
            </a:endParaRPr>
          </a:p>
          <a:p>
            <a:pPr marL="8659" marR="3464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By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demonstrating</a:t>
            </a:r>
            <a:r>
              <a:rPr sz="716" spc="-3" dirty="0">
                <a:latin typeface="Arial"/>
                <a:cs typeface="Arial"/>
              </a:rPr>
              <a:t> competence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management,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able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handle,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store,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more efficiently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control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report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generation.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43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5100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98385" cy="1550086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configure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email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generated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specific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administrators,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upload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generated </a:t>
            </a:r>
            <a:r>
              <a:rPr sz="716" spc="-3" dirty="0">
                <a:latin typeface="Arial"/>
                <a:cs typeface="Arial"/>
              </a:rPr>
              <a:t> reports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a </a:t>
            </a:r>
            <a:r>
              <a:rPr sz="716" spc="-7" dirty="0">
                <a:latin typeface="Arial"/>
                <a:cs typeface="Arial"/>
              </a:rPr>
              <a:t>syslog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server.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allows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exist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externally,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instead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remaining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locally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42861">
              <a:spcBef>
                <a:spcPts val="3"/>
              </a:spcBef>
            </a:pPr>
            <a:r>
              <a:rPr sz="716" spc="-3" dirty="0">
                <a:latin typeface="Arial"/>
                <a:cs typeface="Arial"/>
              </a:rPr>
              <a:t>In</a:t>
            </a:r>
            <a:r>
              <a:rPr sz="716" spc="-7" dirty="0">
                <a:latin typeface="Arial"/>
                <a:cs typeface="Arial"/>
              </a:rPr>
              <a:t> order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 </a:t>
            </a:r>
            <a:r>
              <a:rPr sz="716" spc="-7" dirty="0">
                <a:latin typeface="Arial"/>
                <a:cs typeface="Arial"/>
              </a:rPr>
              <a:t>any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these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external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storage</a:t>
            </a:r>
            <a:r>
              <a:rPr sz="716" spc="-3" dirty="0">
                <a:latin typeface="Arial"/>
                <a:cs typeface="Arial"/>
              </a:rPr>
              <a:t> methods,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first set </a:t>
            </a:r>
            <a:r>
              <a:rPr sz="716" spc="-7" dirty="0">
                <a:latin typeface="Arial"/>
                <a:cs typeface="Arial"/>
              </a:rPr>
              <a:t>up 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back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end.</a:t>
            </a:r>
            <a:r>
              <a:rPr sz="716" spc="-3" dirty="0">
                <a:latin typeface="Arial"/>
                <a:cs typeface="Arial"/>
              </a:rPr>
              <a:t> This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includes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configuring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mail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server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(for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emailed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only)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output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profile.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 </a:t>
            </a:r>
            <a:r>
              <a:rPr sz="716" spc="-10" dirty="0">
                <a:latin typeface="Arial"/>
                <a:cs typeface="Arial"/>
              </a:rPr>
              <a:t>ADOMs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enabled,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each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ADOM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has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its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own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output </a:t>
            </a:r>
            <a:r>
              <a:rPr sz="716" spc="-3" dirty="0">
                <a:latin typeface="Arial"/>
                <a:cs typeface="Arial"/>
              </a:rPr>
              <a:t>profiles.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output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profile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specifies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following: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131182" indent="-122956">
              <a:buChar char="•"/>
              <a:tabLst>
                <a:tab pos="131182" algn="l"/>
                <a:tab pos="131615" algn="l"/>
              </a:tabLst>
            </a:pP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format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such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PDF,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HTML,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XML,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CSV</a:t>
            </a:r>
            <a:endParaRPr sz="716">
              <a:latin typeface="Arial"/>
              <a:cs typeface="Arial"/>
            </a:endParaRPr>
          </a:p>
          <a:p>
            <a:pPr marL="131182" marR="150663" indent="-122956">
              <a:buChar char="•"/>
              <a:tabLst>
                <a:tab pos="131182" algn="l"/>
                <a:tab pos="131615" algn="l"/>
              </a:tabLst>
            </a:pPr>
            <a:r>
              <a:rPr sz="716" spc="-3" dirty="0">
                <a:latin typeface="Arial"/>
                <a:cs typeface="Arial"/>
              </a:rPr>
              <a:t>Whether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email </a:t>
            </a:r>
            <a:r>
              <a:rPr sz="716" spc="-7" dirty="0">
                <a:latin typeface="Arial"/>
                <a:cs typeface="Arial"/>
              </a:rPr>
              <a:t>generated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upload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a </a:t>
            </a:r>
            <a:r>
              <a:rPr sz="716" spc="-7" dirty="0">
                <a:latin typeface="Arial"/>
                <a:cs typeface="Arial"/>
              </a:rPr>
              <a:t>server.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specify</a:t>
            </a:r>
            <a:r>
              <a:rPr sz="716" spc="-7" dirty="0">
                <a:latin typeface="Arial"/>
                <a:cs typeface="Arial"/>
              </a:rPr>
              <a:t> one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both,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create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multiple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outlook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profiles.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Server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options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include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FTP,</a:t>
            </a:r>
            <a:r>
              <a:rPr sz="716" spc="-7" dirty="0">
                <a:latin typeface="Arial"/>
                <a:cs typeface="Arial"/>
              </a:rPr>
              <a:t> SFTP, and SCP.</a:t>
            </a:r>
            <a:endParaRPr sz="716">
              <a:latin typeface="Arial"/>
              <a:cs typeface="Arial"/>
            </a:endParaRPr>
          </a:p>
          <a:p>
            <a:pPr marL="131182" indent="-122956">
              <a:buChar char="•"/>
              <a:tabLst>
                <a:tab pos="131182" algn="l"/>
                <a:tab pos="131615" algn="l"/>
              </a:tabLst>
            </a:pPr>
            <a:r>
              <a:rPr sz="716" spc="-3" dirty="0">
                <a:latin typeface="Arial"/>
                <a:cs typeface="Arial"/>
              </a:rPr>
              <a:t>Whether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delete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locally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after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uploading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server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44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5100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404880" cy="1550523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3464">
              <a:lnSpc>
                <a:spcPct val="99800"/>
              </a:lnSpc>
              <a:spcBef>
                <a:spcPts val="65"/>
              </a:spcBef>
            </a:pPr>
            <a:r>
              <a:rPr sz="716" dirty="0">
                <a:latin typeface="Arial"/>
                <a:cs typeface="Arial"/>
              </a:rPr>
              <a:t>When</a:t>
            </a:r>
            <a:r>
              <a:rPr sz="716" spc="-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generates,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system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builds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charts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 precompiled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3" dirty="0">
                <a:latin typeface="Arial"/>
                <a:cs typeface="Arial"/>
              </a:rPr>
              <a:t> hard-cache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known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 </a:t>
            </a:r>
            <a:r>
              <a:rPr sz="716" spc="-3" dirty="0">
                <a:latin typeface="Arial"/>
                <a:cs typeface="Arial"/>
              </a:rPr>
              <a:t> hcache.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-3" dirty="0">
                <a:latin typeface="Arial"/>
                <a:cs typeface="Arial"/>
              </a:rPr>
              <a:t> hcache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built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run </a:t>
            </a:r>
            <a:r>
              <a:rPr sz="716" spc="-7" dirty="0">
                <a:latin typeface="Arial"/>
                <a:cs typeface="Arial"/>
              </a:rPr>
              <a:t>the report,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system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create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hcache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first </a:t>
            </a:r>
            <a:r>
              <a:rPr sz="716" spc="-7" dirty="0">
                <a:latin typeface="Arial"/>
                <a:cs typeface="Arial"/>
              </a:rPr>
              <a:t>and then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build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generation.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However,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new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received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reporting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period,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run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second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 </a:t>
            </a:r>
            <a:r>
              <a:rPr sz="716" spc="-7" dirty="0">
                <a:latin typeface="Arial"/>
                <a:cs typeface="Arial"/>
              </a:rPr>
              <a:t>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 </a:t>
            </a:r>
            <a:r>
              <a:rPr sz="716" dirty="0">
                <a:latin typeface="Arial"/>
                <a:cs typeface="Arial"/>
              </a:rPr>
              <a:t>much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faster, </a:t>
            </a:r>
            <a:r>
              <a:rPr sz="716" spc="-7" dirty="0">
                <a:latin typeface="Arial"/>
                <a:cs typeface="Arial"/>
              </a:rPr>
              <a:t>because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hcache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already </a:t>
            </a:r>
            <a:r>
              <a:rPr sz="716" spc="-3" dirty="0">
                <a:latin typeface="Arial"/>
                <a:cs typeface="Arial"/>
              </a:rPr>
              <a:t> precompiled.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 marR="4762" algn="just">
              <a:spcBef>
                <a:spcPts val="3"/>
              </a:spcBef>
            </a:pP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boost the report </a:t>
            </a:r>
            <a:r>
              <a:rPr sz="716" spc="-3" dirty="0">
                <a:latin typeface="Arial"/>
                <a:cs typeface="Arial"/>
              </a:rPr>
              <a:t>performance </a:t>
            </a:r>
            <a:r>
              <a:rPr sz="716" spc="-7" dirty="0">
                <a:latin typeface="Arial"/>
                <a:cs typeface="Arial"/>
              </a:rPr>
              <a:t>and reduce report generation </a:t>
            </a:r>
            <a:r>
              <a:rPr sz="716" spc="-3" dirty="0">
                <a:latin typeface="Arial"/>
                <a:cs typeface="Arial"/>
              </a:rPr>
              <a:t>time, </a:t>
            </a:r>
            <a:r>
              <a:rPr sz="716" spc="-10" dirty="0">
                <a:latin typeface="Arial"/>
                <a:cs typeface="Arial"/>
              </a:rPr>
              <a:t>you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enable auto-cache in the settings </a:t>
            </a:r>
            <a:r>
              <a:rPr sz="716" spc="-3" dirty="0">
                <a:latin typeface="Arial"/>
                <a:cs typeface="Arial"/>
              </a:rPr>
              <a:t> of </a:t>
            </a:r>
            <a:r>
              <a:rPr sz="716" spc="-7" dirty="0">
                <a:latin typeface="Arial"/>
                <a:cs typeface="Arial"/>
              </a:rPr>
              <a:t>the report. </a:t>
            </a: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this </a:t>
            </a:r>
            <a:r>
              <a:rPr sz="716" spc="-3" dirty="0">
                <a:latin typeface="Arial"/>
                <a:cs typeface="Arial"/>
              </a:rPr>
              <a:t>case,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hcache is </a:t>
            </a:r>
            <a:r>
              <a:rPr sz="716" spc="-7" dirty="0">
                <a:latin typeface="Arial"/>
                <a:cs typeface="Arial"/>
              </a:rPr>
              <a:t>automatically updated </a:t>
            </a:r>
            <a:r>
              <a:rPr sz="716" spc="-10" dirty="0">
                <a:latin typeface="Arial"/>
                <a:cs typeface="Arial"/>
              </a:rPr>
              <a:t>when </a:t>
            </a:r>
            <a:r>
              <a:rPr sz="716" spc="-7" dirty="0">
                <a:latin typeface="Arial"/>
                <a:cs typeface="Arial"/>
              </a:rPr>
              <a:t>new logs </a:t>
            </a:r>
            <a:r>
              <a:rPr sz="716" spc="-3" dirty="0">
                <a:latin typeface="Arial"/>
                <a:cs typeface="Arial"/>
              </a:rPr>
              <a:t>come in </a:t>
            </a:r>
            <a:r>
              <a:rPr sz="716" spc="-7" dirty="0">
                <a:latin typeface="Arial"/>
                <a:cs typeface="Arial"/>
              </a:rPr>
              <a:t>and new log tables </a:t>
            </a:r>
            <a:r>
              <a:rPr sz="716" spc="-3" dirty="0">
                <a:latin typeface="Arial"/>
                <a:cs typeface="Arial"/>
              </a:rPr>
              <a:t>are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generated.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716">
              <a:latin typeface="Arial"/>
              <a:cs typeface="Arial"/>
            </a:endParaRPr>
          </a:p>
          <a:p>
            <a:pPr marL="8659" marR="27275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Note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hcache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automatically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scheduled</a:t>
            </a:r>
            <a:r>
              <a:rPr sz="716" spc="-3" dirty="0">
                <a:latin typeface="Arial"/>
                <a:cs typeface="Arial"/>
              </a:rPr>
              <a:t> reports.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scheduling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report,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may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consider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enabling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hcache. This</a:t>
            </a:r>
            <a:r>
              <a:rPr sz="716" spc="-7" dirty="0">
                <a:latin typeface="Arial"/>
                <a:cs typeface="Arial"/>
              </a:rPr>
              <a:t> ensures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efficiently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generated.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However,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aware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this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process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uses system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resources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(especially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require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 to assemble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datasets),</a:t>
            </a:r>
            <a:r>
              <a:rPr sz="716" spc="-3" dirty="0">
                <a:latin typeface="Arial"/>
                <a:cs typeface="Arial"/>
              </a:rPr>
              <a:t> so </a:t>
            </a:r>
            <a:r>
              <a:rPr sz="716" spc="-14" dirty="0">
                <a:latin typeface="Arial"/>
                <a:cs typeface="Arial"/>
              </a:rPr>
              <a:t>you 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should</a:t>
            </a:r>
            <a:r>
              <a:rPr sz="716" spc="-3" dirty="0">
                <a:latin typeface="Arial"/>
                <a:cs typeface="Arial"/>
              </a:rPr>
              <a:t> monitor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system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ensure it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7" dirty="0">
                <a:latin typeface="Arial"/>
                <a:cs typeface="Arial"/>
              </a:rPr>
              <a:t> handle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it.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45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64258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54657" cy="663305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If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same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(or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similar)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run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against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many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different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significantly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improve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generation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 </a:t>
            </a:r>
            <a:r>
              <a:rPr sz="716" spc="-7" dirty="0">
                <a:latin typeface="Arial"/>
                <a:cs typeface="Arial"/>
              </a:rPr>
              <a:t>by grouping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reports.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grouping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reduce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number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spc="-3" dirty="0">
                <a:latin typeface="Arial"/>
                <a:cs typeface="Arial"/>
              </a:rPr>
              <a:t> hcache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tables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improve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auto-hcache </a:t>
            </a:r>
            <a:r>
              <a:rPr sz="716" spc="-3" dirty="0">
                <a:latin typeface="Arial"/>
                <a:cs typeface="Arial"/>
              </a:rPr>
              <a:t>completion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</a:t>
            </a:r>
            <a:r>
              <a:rPr sz="716" spc="-7" dirty="0">
                <a:latin typeface="Arial"/>
                <a:cs typeface="Arial"/>
              </a:rPr>
              <a:t> and report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completion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648">
              <a:latin typeface="Arial"/>
              <a:cs typeface="Arial"/>
            </a:endParaRPr>
          </a:p>
          <a:p>
            <a:pPr marL="8659" marR="223832">
              <a:lnSpc>
                <a:spcPct val="105700"/>
              </a:lnSpc>
            </a:pPr>
            <a:r>
              <a:rPr sz="716" spc="-7" dirty="0">
                <a:latin typeface="Arial"/>
                <a:cs typeface="Arial"/>
              </a:rPr>
              <a:t>After</a:t>
            </a:r>
            <a:r>
              <a:rPr sz="716" spc="-10" dirty="0">
                <a:latin typeface="Arial"/>
                <a:cs typeface="Arial"/>
              </a:rPr>
              <a:t> 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grouping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7" dirty="0">
                <a:latin typeface="Courier New"/>
                <a:cs typeface="Courier New"/>
              </a:rPr>
              <a:t>configure</a:t>
            </a:r>
            <a:r>
              <a:rPr sz="716" spc="34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system</a:t>
            </a:r>
            <a:r>
              <a:rPr sz="716" spc="24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report</a:t>
            </a:r>
            <a:r>
              <a:rPr sz="716" spc="27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group</a:t>
            </a:r>
            <a:r>
              <a:rPr sz="716" spc="-7" dirty="0">
                <a:latin typeface="Arial"/>
                <a:cs typeface="Arial"/>
              </a:rPr>
              <a:t>CLI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command,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rebuild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hcache</a:t>
            </a:r>
            <a:r>
              <a:rPr sz="716" spc="-7" dirty="0">
                <a:latin typeface="Arial"/>
                <a:cs typeface="Arial"/>
              </a:rPr>
              <a:t> tables.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7" dirty="0">
                <a:latin typeface="Arial"/>
                <a:cs typeface="Arial"/>
              </a:rPr>
              <a:t> rebuild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hcache </a:t>
            </a:r>
            <a:r>
              <a:rPr sz="716" spc="-7" dirty="0">
                <a:latin typeface="Arial"/>
                <a:cs typeface="Arial"/>
              </a:rPr>
              <a:t>tables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 those specific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46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93746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63749" cy="1183576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11689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Remember,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each </a:t>
            </a:r>
            <a:r>
              <a:rPr sz="716" spc="-7" dirty="0">
                <a:latin typeface="Arial"/>
                <a:cs typeface="Arial"/>
              </a:rPr>
              <a:t>ADOM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own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libraries,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advanced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settings.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can, </a:t>
            </a:r>
            <a:r>
              <a:rPr sz="716" spc="-10" dirty="0">
                <a:latin typeface="Arial"/>
                <a:cs typeface="Arial"/>
              </a:rPr>
              <a:t>however,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import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charts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(whether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default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custom)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into</a:t>
            </a:r>
            <a:r>
              <a:rPr sz="716" spc="-3" dirty="0">
                <a:latin typeface="Arial"/>
                <a:cs typeface="Arial"/>
              </a:rPr>
              <a:t> a </a:t>
            </a:r>
            <a:r>
              <a:rPr sz="716" spc="-7" dirty="0">
                <a:latin typeface="Arial"/>
                <a:cs typeface="Arial"/>
              </a:rPr>
              <a:t>different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within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same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different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</a:t>
            </a:r>
            <a:r>
              <a:rPr sz="716" spc="48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ADOM</a:t>
            </a:r>
            <a:r>
              <a:rPr sz="716" dirty="0">
                <a:latin typeface="Arial"/>
                <a:cs typeface="Arial"/>
              </a:rPr>
              <a:t> must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-7" dirty="0">
                <a:latin typeface="Arial"/>
                <a:cs typeface="Arial"/>
              </a:rPr>
              <a:t> the </a:t>
            </a:r>
            <a:r>
              <a:rPr sz="716" spc="-3" dirty="0">
                <a:latin typeface="Arial"/>
                <a:cs typeface="Arial"/>
              </a:rPr>
              <a:t>same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type.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3464">
              <a:spcBef>
                <a:spcPts val="3"/>
              </a:spcBef>
            </a:pP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can’t </a:t>
            </a:r>
            <a:r>
              <a:rPr sz="716" spc="-7" dirty="0">
                <a:latin typeface="Arial"/>
                <a:cs typeface="Arial"/>
              </a:rPr>
              <a:t>export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datasets.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However,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import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exported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save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layout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template.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When</a:t>
            </a:r>
            <a:r>
              <a:rPr sz="716" spc="-27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export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associated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silently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exported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it,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so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import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 exported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chart,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associated</a:t>
            </a:r>
            <a:r>
              <a:rPr sz="716" spc="-7" dirty="0">
                <a:latin typeface="Arial"/>
                <a:cs typeface="Arial"/>
              </a:rPr>
              <a:t> dataset</a:t>
            </a:r>
            <a:r>
              <a:rPr sz="716" spc="-3" dirty="0">
                <a:latin typeface="Arial"/>
                <a:cs typeface="Arial"/>
              </a:rPr>
              <a:t> 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imported</a:t>
            </a:r>
            <a:r>
              <a:rPr sz="716" spc="-7" dirty="0">
                <a:latin typeface="Arial"/>
                <a:cs typeface="Arial"/>
              </a:rPr>
              <a:t> as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well.</a:t>
            </a:r>
            <a:endParaRPr sz="716">
              <a:latin typeface="Arial"/>
              <a:cs typeface="Arial"/>
            </a:endParaRPr>
          </a:p>
          <a:p>
            <a:pPr marL="8659" marR="1007891">
              <a:lnSpc>
                <a:spcPct val="199000"/>
              </a:lnSpc>
              <a:spcBef>
                <a:spcPts val="7"/>
              </a:spcBef>
            </a:pP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7" dirty="0">
                <a:latin typeface="Arial"/>
                <a:cs typeface="Arial"/>
              </a:rPr>
              <a:t> export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import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through 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right-click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menu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b="1" spc="-7" dirty="0">
                <a:latin typeface="Arial"/>
                <a:cs typeface="Arial"/>
              </a:rPr>
              <a:t>Reports</a:t>
            </a:r>
            <a:r>
              <a:rPr sz="716" spc="-7" dirty="0">
                <a:latin typeface="Arial"/>
                <a:cs typeface="Arial"/>
              </a:rPr>
              <a:t>page.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b="1" spc="-7" dirty="0">
                <a:latin typeface="Arial"/>
                <a:cs typeface="Arial"/>
              </a:rPr>
              <a:t>Chart</a:t>
            </a:r>
            <a:r>
              <a:rPr sz="716" b="1" spc="3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Library</a:t>
            </a:r>
            <a:r>
              <a:rPr sz="716" spc="-7" dirty="0">
                <a:latin typeface="Arial"/>
                <a:cs typeface="Arial"/>
              </a:rPr>
              <a:t>includes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export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import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functions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toolbar.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47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648694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17856" cy="1439928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The</a:t>
            </a:r>
            <a:r>
              <a:rPr sz="716" b="1" spc="-7" dirty="0">
                <a:latin typeface="Arial"/>
                <a:cs typeface="Arial"/>
              </a:rPr>
              <a:t>Report</a:t>
            </a:r>
            <a:r>
              <a:rPr sz="716" b="1" spc="7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Calendar</a:t>
            </a:r>
            <a:r>
              <a:rPr sz="716" spc="-7" dirty="0">
                <a:latin typeface="Arial"/>
                <a:cs typeface="Arial"/>
              </a:rPr>
              <a:t>provides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overview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scheduled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check</a:t>
            </a:r>
            <a:r>
              <a:rPr sz="716" spc="-7" dirty="0">
                <a:latin typeface="Arial"/>
                <a:cs typeface="Arial"/>
              </a:rPr>
              <a:t> icon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means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has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generated,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while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clock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icon </a:t>
            </a:r>
            <a:r>
              <a:rPr sz="716" spc="-3" dirty="0">
                <a:latin typeface="Arial"/>
                <a:cs typeface="Arial"/>
              </a:rPr>
              <a:t>means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pending.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149365">
              <a:spcBef>
                <a:spcPts val="3"/>
              </a:spcBef>
            </a:pPr>
            <a:r>
              <a:rPr sz="716" dirty="0">
                <a:latin typeface="Arial"/>
                <a:cs typeface="Arial"/>
              </a:rPr>
              <a:t>When</a:t>
            </a:r>
            <a:r>
              <a:rPr sz="716" spc="-31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hover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mouse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cursor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over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scheduled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notification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box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appears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displays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report’s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name,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status,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type.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 marR="84857"/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edit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disable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upcoming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scheduled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well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delete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download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completed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right-clicking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name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calendar.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29440"/>
            <a:r>
              <a:rPr sz="716" spc="-7" dirty="0">
                <a:latin typeface="Arial"/>
                <a:cs typeface="Arial"/>
              </a:rPr>
              <a:t>Note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scheduling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actually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done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page,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configured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specific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configuration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itself.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also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display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specific color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report’s</a:t>
            </a:r>
            <a:r>
              <a:rPr sz="716" b="1" spc="-10" dirty="0">
                <a:latin typeface="Arial"/>
                <a:cs typeface="Arial"/>
              </a:rPr>
              <a:t>Advanced</a:t>
            </a:r>
            <a:r>
              <a:rPr sz="716" b="1" spc="41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Settings</a:t>
            </a:r>
            <a:r>
              <a:rPr sz="716" spc="-7" dirty="0">
                <a:latin typeface="Arial"/>
                <a:cs typeface="Arial"/>
              </a:rPr>
              <a:t>window.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48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49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98376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06599" cy="559238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FortiAnalyzer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set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-7" dirty="0">
                <a:latin typeface="Arial"/>
                <a:cs typeface="Arial"/>
              </a:rPr>
              <a:t> data organized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charts.</a:t>
            </a:r>
            <a:r>
              <a:rPr sz="716" spc="-7" dirty="0">
                <a:latin typeface="Arial"/>
                <a:cs typeface="Arial"/>
              </a:rPr>
              <a:t> Charts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consist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two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elements: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648">
              <a:latin typeface="Arial"/>
              <a:cs typeface="Arial"/>
            </a:endParaRPr>
          </a:p>
          <a:p>
            <a:pPr marL="131182" marR="3464" indent="-122956">
              <a:lnSpc>
                <a:spcPct val="104800"/>
              </a:lnSpc>
              <a:spcBef>
                <a:spcPts val="3"/>
              </a:spcBef>
              <a:buChar char="•"/>
              <a:tabLst>
                <a:tab pos="131182" algn="l"/>
                <a:tab pos="131615" algn="l"/>
              </a:tabLst>
            </a:pPr>
            <a:r>
              <a:rPr sz="716" spc="-7" dirty="0">
                <a:latin typeface="Arial"/>
                <a:cs typeface="Arial"/>
              </a:rPr>
              <a:t>Datasets,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Structured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Language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(SQL)</a:t>
            </a:r>
            <a:r>
              <a:rPr sz="716" spc="-7" dirty="0">
                <a:latin typeface="Courier New"/>
                <a:cs typeface="Courier New"/>
              </a:rPr>
              <a:t>SELECT</a:t>
            </a:r>
            <a:r>
              <a:rPr sz="716" spc="-7" dirty="0">
                <a:latin typeface="Arial"/>
                <a:cs typeface="Arial"/>
              </a:rPr>
              <a:t>queries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extract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specific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</a:t>
            </a:r>
            <a:endParaRPr sz="716">
              <a:latin typeface="Arial"/>
              <a:cs typeface="Arial"/>
            </a:endParaRPr>
          </a:p>
          <a:p>
            <a:pPr marL="131182" indent="-122956">
              <a:buChar char="•"/>
              <a:tabLst>
                <a:tab pos="131182" algn="l"/>
                <a:tab pos="131615" algn="l"/>
              </a:tabLst>
            </a:pPr>
            <a:r>
              <a:rPr sz="716" spc="-3" dirty="0">
                <a:latin typeface="Arial"/>
                <a:cs typeface="Arial"/>
              </a:rPr>
              <a:t>The format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display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 </a:t>
            </a:r>
            <a:r>
              <a:rPr sz="716" spc="-3" dirty="0">
                <a:latin typeface="Arial"/>
                <a:cs typeface="Arial"/>
              </a:rPr>
              <a:t>(for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pie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charts, </a:t>
            </a:r>
            <a:r>
              <a:rPr sz="716" spc="-7" dirty="0">
                <a:latin typeface="Arial"/>
                <a:cs typeface="Arial"/>
              </a:rPr>
              <a:t>bar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tables)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4"/>
            <a:ext cx="2229283" cy="33834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Good </a:t>
            </a:r>
            <a:r>
              <a:rPr sz="716" spc="-3" dirty="0">
                <a:latin typeface="Arial"/>
                <a:cs typeface="Arial"/>
              </a:rPr>
              <a:t>job!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now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understand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</a:t>
            </a:r>
            <a:r>
              <a:rPr sz="716" spc="-3" dirty="0">
                <a:latin typeface="Arial"/>
                <a:cs typeface="Arial"/>
              </a:rPr>
              <a:t> to</a:t>
            </a:r>
            <a:r>
              <a:rPr sz="716" spc="-7" dirty="0">
                <a:latin typeface="Arial"/>
                <a:cs typeface="Arial"/>
              </a:rPr>
              <a:t> manage </a:t>
            </a:r>
            <a:r>
              <a:rPr sz="716" spc="-3" dirty="0">
                <a:latin typeface="Arial"/>
                <a:cs typeface="Arial"/>
              </a:rPr>
              <a:t>reports.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10" dirty="0">
                <a:latin typeface="Arial"/>
                <a:cs typeface="Arial"/>
              </a:rPr>
              <a:t>Now,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learn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about report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troubleshooting.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50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84098" cy="33834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After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completing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section,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should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achieve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objectives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shown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slide.</a:t>
            </a:r>
            <a:endParaRPr sz="716">
              <a:latin typeface="Arial"/>
              <a:cs typeface="Arial"/>
            </a:endParaRPr>
          </a:p>
          <a:p>
            <a:pPr marL="8659" marR="3464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By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demonstrating</a:t>
            </a:r>
            <a:r>
              <a:rPr sz="716" spc="-3" dirty="0">
                <a:latin typeface="Arial"/>
                <a:cs typeface="Arial"/>
              </a:rPr>
              <a:t> competence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troubleshooting,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avoid,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identify,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solve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common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issues.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51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92757" cy="1439928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If</a:t>
            </a:r>
            <a:r>
              <a:rPr sz="716" spc="-10" dirty="0">
                <a:latin typeface="Arial"/>
                <a:cs typeface="Arial"/>
              </a:rPr>
              <a:t> your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network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high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volume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sending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well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high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volume,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take some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 to </a:t>
            </a:r>
            <a:r>
              <a:rPr sz="716" spc="-7" dirty="0">
                <a:latin typeface="Arial"/>
                <a:cs typeface="Arial"/>
              </a:rPr>
              <a:t>generate.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find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taking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too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generate,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 a few </a:t>
            </a:r>
            <a:r>
              <a:rPr sz="716" spc="-7" dirty="0">
                <a:latin typeface="Arial"/>
                <a:cs typeface="Arial"/>
              </a:rPr>
              <a:t>steps </a:t>
            </a:r>
            <a:r>
              <a:rPr sz="716" spc="-10" dirty="0">
                <a:latin typeface="Arial"/>
                <a:cs typeface="Arial"/>
              </a:rPr>
              <a:t>you 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take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troubleshoot: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135078" marR="90052" indent="-126852">
              <a:spcBef>
                <a:spcPts val="3"/>
              </a:spcBef>
              <a:buChar char="•"/>
              <a:tabLst>
                <a:tab pos="135078" algn="l"/>
                <a:tab pos="135511" algn="l"/>
              </a:tabLst>
            </a:pPr>
            <a:r>
              <a:rPr sz="716" spc="-7" dirty="0">
                <a:latin typeface="Arial"/>
                <a:cs typeface="Arial"/>
              </a:rPr>
              <a:t>Run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diagnostics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view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summary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at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Look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hcache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see</a:t>
            </a:r>
            <a:r>
              <a:rPr sz="716" spc="-7" dirty="0">
                <a:latin typeface="Arial"/>
                <a:cs typeface="Arial"/>
              </a:rPr>
              <a:t> how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took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build.</a:t>
            </a:r>
            <a:endParaRPr sz="716">
              <a:latin typeface="Arial"/>
              <a:cs typeface="Arial"/>
            </a:endParaRPr>
          </a:p>
          <a:p>
            <a:pPr marL="135078" indent="-126852">
              <a:buChar char="•"/>
              <a:tabLst>
                <a:tab pos="135078" algn="l"/>
                <a:tab pos="135511" algn="l"/>
              </a:tabLst>
            </a:pPr>
            <a:r>
              <a:rPr sz="716" spc="-7" dirty="0">
                <a:latin typeface="Arial"/>
                <a:cs typeface="Arial"/>
              </a:rPr>
              <a:t>Check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rates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(as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described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earlier)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get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idea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volumes</a:t>
            </a:r>
            <a:endParaRPr sz="716">
              <a:latin typeface="Arial"/>
              <a:cs typeface="Arial"/>
            </a:endParaRPr>
          </a:p>
          <a:p>
            <a:pPr marL="135078" marR="12555" indent="-126852">
              <a:lnSpc>
                <a:spcPct val="99700"/>
              </a:lnSpc>
              <a:buChar char="•"/>
              <a:tabLst>
                <a:tab pos="135078" algn="l"/>
                <a:tab pos="135511" algn="l"/>
              </a:tabLst>
            </a:pPr>
            <a:r>
              <a:rPr sz="716" spc="-7" dirty="0">
                <a:latin typeface="Arial"/>
                <a:cs typeface="Arial"/>
              </a:rPr>
              <a:t>Check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insert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rate,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receive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rate,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insert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lag.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They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tell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at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raw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reaching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</a:t>
            </a:r>
            <a:r>
              <a:rPr sz="716" spc="48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(receive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rate)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at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they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indexed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 </a:t>
            </a:r>
            <a:r>
              <a:rPr sz="716" spc="-3" dirty="0">
                <a:latin typeface="Arial"/>
                <a:cs typeface="Arial"/>
              </a:rPr>
              <a:t> (insert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rate)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sqlplugind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daemon.</a:t>
            </a:r>
            <a:r>
              <a:rPr sz="716" spc="-3" dirty="0">
                <a:latin typeface="Arial"/>
                <a:cs typeface="Arial"/>
              </a:rPr>
              <a:t> 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insert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lag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 </a:t>
            </a:r>
            <a:r>
              <a:rPr sz="716" spc="-7" dirty="0">
                <a:latin typeface="Arial"/>
                <a:cs typeface="Arial"/>
              </a:rPr>
              <a:t>tells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many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seconds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behind</a:t>
            </a:r>
            <a:r>
              <a:rPr sz="716" spc="-3" dirty="0">
                <a:latin typeface="Arial"/>
                <a:cs typeface="Arial"/>
              </a:rPr>
              <a:t> 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processing</a:t>
            </a:r>
            <a:r>
              <a:rPr sz="716" spc="-7" dirty="0">
                <a:latin typeface="Arial"/>
                <a:cs typeface="Arial"/>
              </a:rPr>
              <a:t> the logs.</a:t>
            </a:r>
            <a:endParaRPr sz="716">
              <a:latin typeface="Arial"/>
              <a:cs typeface="Arial"/>
            </a:endParaRPr>
          </a:p>
          <a:p>
            <a:pPr marL="135078" marR="67972" indent="-126852">
              <a:buChar char="•"/>
              <a:tabLst>
                <a:tab pos="135078" algn="l"/>
                <a:tab pos="135511" algn="l"/>
              </a:tabLst>
            </a:pPr>
            <a:r>
              <a:rPr sz="716" spc="-7" dirty="0">
                <a:latin typeface="Arial"/>
                <a:cs typeface="Arial"/>
              </a:rPr>
              <a:t>Enable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auto-cache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settings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boost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reporting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performance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reduce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generation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time.</a:t>
            </a:r>
            <a:r>
              <a:rPr sz="716" spc="-7" dirty="0">
                <a:latin typeface="Arial"/>
                <a:cs typeface="Arial"/>
              </a:rPr>
              <a:t> Scheduled reports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auto-cache enabled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already.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52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5100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04001" cy="333151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slide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shows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some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CLI</a:t>
            </a:r>
            <a:r>
              <a:rPr sz="716" spc="-3" dirty="0">
                <a:latin typeface="Arial"/>
                <a:cs typeface="Arial"/>
              </a:rPr>
              <a:t> commands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 to </a:t>
            </a:r>
            <a:r>
              <a:rPr sz="716" spc="-7" dirty="0">
                <a:latin typeface="Arial"/>
                <a:cs typeface="Arial"/>
              </a:rPr>
              <a:t>troubleshoot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issues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related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generation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682">
              <a:latin typeface="Arial"/>
              <a:cs typeface="Arial"/>
            </a:endParaRPr>
          </a:p>
          <a:p>
            <a:pPr marL="8659"/>
            <a:r>
              <a:rPr sz="716" spc="-7" dirty="0">
                <a:latin typeface="Arial"/>
                <a:cs typeface="Arial"/>
              </a:rPr>
              <a:t>Run</a:t>
            </a:r>
            <a:r>
              <a:rPr sz="716" spc="-7" dirty="0">
                <a:latin typeface="Courier New"/>
                <a:cs typeface="Courier New"/>
              </a:rPr>
              <a:t>#</a:t>
            </a:r>
            <a:r>
              <a:rPr sz="716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diagnose</a:t>
            </a:r>
            <a:r>
              <a:rPr sz="716" spc="24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debug</a:t>
            </a:r>
            <a:r>
              <a:rPr sz="716" spc="20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enable</a:t>
            </a:r>
            <a:r>
              <a:rPr sz="716" spc="-7" dirty="0">
                <a:latin typeface="Arial"/>
                <a:cs typeface="Arial"/>
              </a:rPr>
              <a:t>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beginning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display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output.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53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44721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52492" cy="1568425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dirty="0">
                <a:latin typeface="Arial"/>
                <a:cs typeface="Arial"/>
              </a:rPr>
              <a:t>What</a:t>
            </a:r>
            <a:r>
              <a:rPr sz="716" spc="-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happens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run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empty</a:t>
            </a:r>
            <a:r>
              <a:rPr sz="716" spc="-7" dirty="0">
                <a:latin typeface="Arial"/>
                <a:cs typeface="Arial"/>
              </a:rPr>
              <a:t> 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don’t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contain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desired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information? </a:t>
            </a:r>
            <a:r>
              <a:rPr sz="716" spc="-7" dirty="0">
                <a:latin typeface="Arial"/>
                <a:cs typeface="Arial"/>
              </a:rPr>
              <a:t>Here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some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troubleshooting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tips: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135078" indent="-126852">
              <a:spcBef>
                <a:spcPts val="3"/>
              </a:spcBef>
              <a:buChar char="•"/>
              <a:tabLst>
                <a:tab pos="135078" algn="l"/>
                <a:tab pos="135511" algn="l"/>
              </a:tabLst>
            </a:pPr>
            <a:r>
              <a:rPr sz="716" spc="-7" dirty="0">
                <a:latin typeface="Arial"/>
                <a:cs typeface="Arial"/>
              </a:rPr>
              <a:t>Check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frame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covered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listed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within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itself.</a:t>
            </a:r>
            <a:endParaRPr sz="716">
              <a:latin typeface="Arial"/>
              <a:cs typeface="Arial"/>
            </a:endParaRPr>
          </a:p>
          <a:p>
            <a:pPr marL="135078" indent="-126852">
              <a:buChar char="•"/>
              <a:tabLst>
                <a:tab pos="135078" algn="l"/>
                <a:tab pos="135511" algn="l"/>
              </a:tabLst>
            </a:pPr>
            <a:r>
              <a:rPr sz="716" spc="-3" dirty="0">
                <a:latin typeface="Arial"/>
                <a:cs typeface="Arial"/>
              </a:rPr>
              <a:t>Compare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-3" dirty="0">
                <a:latin typeface="Arial"/>
                <a:cs typeface="Arial"/>
              </a:rPr>
              <a:t> time frame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verify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</a:t>
            </a:r>
            <a:r>
              <a:rPr sz="716" spc="-3" dirty="0">
                <a:latin typeface="Arial"/>
                <a:cs typeface="Arial"/>
              </a:rPr>
              <a:t> file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time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question</a:t>
            </a:r>
            <a:endParaRPr sz="716">
              <a:latin typeface="Arial"/>
              <a:cs typeface="Arial"/>
            </a:endParaRPr>
          </a:p>
          <a:p>
            <a:pPr marL="135078" marR="3464" indent="-126852">
              <a:buChar char="•"/>
              <a:tabLst>
                <a:tab pos="135078" algn="l"/>
                <a:tab pos="135511" algn="l"/>
              </a:tabLst>
            </a:pPr>
            <a:r>
              <a:rPr sz="716" spc="-7" dirty="0">
                <a:latin typeface="Arial"/>
                <a:cs typeface="Arial"/>
              </a:rPr>
              <a:t>Verify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was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run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from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was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run for.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common</a:t>
            </a:r>
            <a:r>
              <a:rPr sz="716" spc="-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issue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caused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overwritten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too quickly.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result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logs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needed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overwritten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such,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unavailable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once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run.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case,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solution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to </a:t>
            </a:r>
            <a:r>
              <a:rPr sz="716" spc="-3" dirty="0">
                <a:latin typeface="Arial"/>
                <a:cs typeface="Arial"/>
              </a:rPr>
              <a:t> increase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disk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quota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ensure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 logs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retained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longer.</a:t>
            </a:r>
            <a:endParaRPr sz="716">
              <a:latin typeface="Arial"/>
              <a:cs typeface="Arial"/>
            </a:endParaRPr>
          </a:p>
          <a:p>
            <a:pPr marL="135078" marR="455023" indent="-126852">
              <a:lnSpc>
                <a:spcPts val="859"/>
              </a:lnSpc>
              <a:spcBef>
                <a:spcPts val="20"/>
              </a:spcBef>
              <a:buChar char="•"/>
              <a:tabLst>
                <a:tab pos="135078" algn="l"/>
                <a:tab pos="135511" algn="l"/>
              </a:tabLst>
            </a:pPr>
            <a:r>
              <a:rPr sz="716" spc="-3" dirty="0">
                <a:latin typeface="Arial"/>
                <a:cs typeface="Arial"/>
              </a:rPr>
              <a:t>Test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</a:t>
            </a:r>
            <a:r>
              <a:rPr sz="716" spc="-3" dirty="0">
                <a:latin typeface="Arial"/>
                <a:cs typeface="Arial"/>
              </a:rPr>
              <a:t> 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question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verify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it is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retrieving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correct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information.</a:t>
            </a:r>
            <a:r>
              <a:rPr sz="716" spc="-3" dirty="0">
                <a:latin typeface="Arial"/>
                <a:cs typeface="Arial"/>
              </a:rPr>
              <a:t> If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isn’t,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then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troubleshoot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itself,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because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probably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 that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contains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error.</a:t>
            </a:r>
            <a:endParaRPr sz="716">
              <a:latin typeface="Arial"/>
              <a:cs typeface="Arial"/>
            </a:endParaRPr>
          </a:p>
          <a:p>
            <a:pPr marL="135078" marR="73600" indent="-126852">
              <a:lnSpc>
                <a:spcPts val="859"/>
              </a:lnSpc>
              <a:buChar char="•"/>
              <a:tabLst>
                <a:tab pos="135078" algn="l"/>
                <a:tab pos="135511" algn="l"/>
              </a:tabLst>
            </a:pPr>
            <a:r>
              <a:rPr sz="716" spc="-7" dirty="0">
                <a:latin typeface="Arial"/>
                <a:cs typeface="Arial"/>
              </a:rPr>
              <a:t>Check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report’s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advanced settings.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setting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such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obfuscate</a:t>
            </a:r>
            <a:r>
              <a:rPr sz="716" spc="-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result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abnormal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usernames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Also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verify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filters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attached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possible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filter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filtering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out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desired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logs.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54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55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62017" cy="228186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Congratulations!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completed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lesson.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Now,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review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objectives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covered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lesson.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56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02269" cy="33834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slide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shows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objectives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covered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lesson.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mastering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objectives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covered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 </a:t>
            </a:r>
            <a:r>
              <a:rPr sz="716" spc="-3" dirty="0">
                <a:latin typeface="Arial"/>
                <a:cs typeface="Arial"/>
              </a:rPr>
              <a:t> lesson,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learned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understand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formatted,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stored,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organized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how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to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</a:t>
            </a:r>
            <a:r>
              <a:rPr sz="716" spc="-7" dirty="0">
                <a:latin typeface="Arial"/>
                <a:cs typeface="Arial"/>
              </a:rPr>
              <a:t> the FortiAnalyzer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reporting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feature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view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extract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useful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information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logs.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57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58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3624696" y="175086"/>
            <a:ext cx="2082944" cy="667514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2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2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  <a:p>
            <a:pPr marL="250241">
              <a:spcBef>
                <a:spcPts val="307"/>
              </a:spcBef>
            </a:pPr>
            <a:r>
              <a:rPr sz="1364" spc="7" dirty="0">
                <a:solidFill>
                  <a:srgbClr val="15407E"/>
                </a:solidFill>
                <a:latin typeface="Arial"/>
                <a:cs typeface="Arial"/>
              </a:rPr>
              <a:t>Supp</a:t>
            </a:r>
            <a:r>
              <a:rPr sz="1364" spc="3" dirty="0">
                <a:solidFill>
                  <a:srgbClr val="15407E"/>
                </a:solidFill>
                <a:latin typeface="Arial"/>
                <a:cs typeface="Arial"/>
              </a:rPr>
              <a:t>l</a:t>
            </a:r>
            <a:r>
              <a:rPr sz="1364" spc="7" dirty="0">
                <a:solidFill>
                  <a:srgbClr val="15407E"/>
                </a:solidFill>
                <a:latin typeface="Arial"/>
                <a:cs typeface="Arial"/>
              </a:rPr>
              <a:t>e</a:t>
            </a:r>
            <a:r>
              <a:rPr sz="1364" spc="-14" dirty="0">
                <a:solidFill>
                  <a:srgbClr val="15407E"/>
                </a:solidFill>
                <a:latin typeface="Arial"/>
                <a:cs typeface="Arial"/>
              </a:rPr>
              <a:t>m</a:t>
            </a:r>
            <a:r>
              <a:rPr sz="1364" spc="7" dirty="0">
                <a:solidFill>
                  <a:srgbClr val="15407E"/>
                </a:solidFill>
                <a:latin typeface="Arial"/>
                <a:cs typeface="Arial"/>
              </a:rPr>
              <a:t>en</a:t>
            </a:r>
            <a:r>
              <a:rPr sz="1364" spc="-24" dirty="0">
                <a:solidFill>
                  <a:srgbClr val="15407E"/>
                </a:solidFill>
                <a:latin typeface="Arial"/>
                <a:cs typeface="Arial"/>
              </a:rPr>
              <a:t>t</a:t>
            </a:r>
            <a:r>
              <a:rPr sz="1364" spc="7" dirty="0">
                <a:solidFill>
                  <a:srgbClr val="15407E"/>
                </a:solidFill>
                <a:latin typeface="Arial"/>
                <a:cs typeface="Arial"/>
              </a:rPr>
              <a:t>a</a:t>
            </a:r>
            <a:r>
              <a:rPr sz="1364" spc="3" dirty="0">
                <a:solidFill>
                  <a:srgbClr val="15407E"/>
                </a:solidFill>
                <a:latin typeface="Arial"/>
                <a:cs typeface="Arial"/>
              </a:rPr>
              <a:t>r</a:t>
            </a:r>
            <a:r>
              <a:rPr sz="1364" dirty="0">
                <a:solidFill>
                  <a:srgbClr val="15407E"/>
                </a:solidFill>
                <a:latin typeface="Arial"/>
                <a:cs typeface="Arial"/>
              </a:rPr>
              <a:t>y</a:t>
            </a:r>
            <a:r>
              <a:rPr sz="1364" spc="-92" dirty="0">
                <a:solidFill>
                  <a:srgbClr val="15407E"/>
                </a:solidFill>
                <a:latin typeface="Arial"/>
                <a:cs typeface="Arial"/>
              </a:rPr>
              <a:t> </a:t>
            </a:r>
            <a:r>
              <a:rPr sz="1364" spc="-14" dirty="0">
                <a:solidFill>
                  <a:srgbClr val="15407E"/>
                </a:solidFill>
                <a:latin typeface="Arial"/>
                <a:cs typeface="Arial"/>
              </a:rPr>
              <a:t>M</a:t>
            </a:r>
            <a:r>
              <a:rPr sz="1364" spc="7" dirty="0">
                <a:solidFill>
                  <a:srgbClr val="15407E"/>
                </a:solidFill>
                <a:latin typeface="Arial"/>
                <a:cs typeface="Arial"/>
              </a:rPr>
              <a:t>a</a:t>
            </a:r>
            <a:r>
              <a:rPr sz="1364" spc="-24" dirty="0">
                <a:solidFill>
                  <a:srgbClr val="15407E"/>
                </a:solidFill>
                <a:latin typeface="Arial"/>
                <a:cs typeface="Arial"/>
              </a:rPr>
              <a:t>t</a:t>
            </a:r>
            <a:r>
              <a:rPr sz="1364" spc="7" dirty="0">
                <a:solidFill>
                  <a:srgbClr val="15407E"/>
                </a:solidFill>
                <a:latin typeface="Arial"/>
                <a:cs typeface="Arial"/>
              </a:rPr>
              <a:t>er</a:t>
            </a:r>
            <a:r>
              <a:rPr sz="1364" spc="3" dirty="0">
                <a:solidFill>
                  <a:srgbClr val="15407E"/>
                </a:solidFill>
                <a:latin typeface="Arial"/>
                <a:cs typeface="Arial"/>
              </a:rPr>
              <a:t>i</a:t>
            </a:r>
            <a:r>
              <a:rPr sz="1364" spc="7" dirty="0">
                <a:solidFill>
                  <a:srgbClr val="15407E"/>
                </a:solidFill>
                <a:latin typeface="Arial"/>
                <a:cs typeface="Arial"/>
              </a:rPr>
              <a:t>a</a:t>
            </a:r>
            <a:r>
              <a:rPr sz="1364" dirty="0">
                <a:solidFill>
                  <a:srgbClr val="15407E"/>
                </a:solidFill>
                <a:latin typeface="Arial"/>
                <a:cs typeface="Arial"/>
              </a:rPr>
              <a:t>l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248583" cy="558661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supplemental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material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aims to </a:t>
            </a:r>
            <a:r>
              <a:rPr sz="716" spc="-7" dirty="0">
                <a:latin typeface="Arial"/>
                <a:cs typeface="Arial"/>
              </a:rPr>
              <a:t>provide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overview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datasets.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While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teaching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its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entirety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out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scope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training,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goal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provide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enough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information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so </a:t>
            </a:r>
            <a:r>
              <a:rPr sz="716" spc="-14" dirty="0">
                <a:latin typeface="Arial"/>
                <a:cs typeface="Arial"/>
              </a:rPr>
              <a:t>you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modify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create datasets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 </a:t>
            </a:r>
            <a:r>
              <a:rPr sz="716" spc="-7" dirty="0">
                <a:latin typeface="Arial"/>
                <a:cs typeface="Arial"/>
              </a:rPr>
              <a:t>the purpose of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extracting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 </a:t>
            </a:r>
            <a:r>
              <a:rPr sz="716" spc="-3" dirty="0">
                <a:latin typeface="Arial"/>
                <a:cs typeface="Arial"/>
              </a:rPr>
              <a:t>for reports.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No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NSE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5 </a:t>
            </a:r>
            <a:r>
              <a:rPr sz="716" spc="-7" dirty="0">
                <a:latin typeface="Arial"/>
                <a:cs typeface="Arial"/>
              </a:rPr>
              <a:t>exam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questions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drawn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specifically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supplementary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material.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59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648694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241656" cy="663305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22079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In</a:t>
            </a:r>
            <a:r>
              <a:rPr sz="716" spc="-7" dirty="0">
                <a:latin typeface="Arial"/>
                <a:cs typeface="Arial"/>
              </a:rPr>
              <a:t> order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populate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chart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specific</a:t>
            </a:r>
            <a:r>
              <a:rPr sz="716" spc="-7" dirty="0">
                <a:latin typeface="Arial"/>
                <a:cs typeface="Arial"/>
              </a:rPr>
              <a:t> log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been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collected,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stored,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sorted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database,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relies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extract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data.</a:t>
            </a:r>
            <a:r>
              <a:rPr sz="716" spc="-3" dirty="0">
                <a:latin typeface="Arial"/>
                <a:cs typeface="Arial"/>
              </a:rPr>
              <a:t> A </a:t>
            </a:r>
            <a:r>
              <a:rPr sz="716" spc="-7" dirty="0">
                <a:latin typeface="Arial"/>
                <a:cs typeface="Arial"/>
              </a:rPr>
              <a:t>dataset</a:t>
            </a:r>
            <a:r>
              <a:rPr sz="716" spc="-3" dirty="0">
                <a:latin typeface="Arial"/>
                <a:cs typeface="Arial"/>
              </a:rPr>
              <a:t> 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specific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7" dirty="0">
                <a:latin typeface="Courier New"/>
                <a:cs typeface="Courier New"/>
              </a:rPr>
              <a:t>SELECT</a:t>
            </a:r>
            <a:r>
              <a:rPr sz="716" spc="-7" dirty="0">
                <a:latin typeface="Arial"/>
                <a:cs typeface="Arial"/>
              </a:rPr>
              <a:t>query—a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read-only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statement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 retrieves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database.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648">
              <a:latin typeface="Arial"/>
              <a:cs typeface="Arial"/>
            </a:endParaRPr>
          </a:p>
          <a:p>
            <a:pPr marL="8659" marR="3464">
              <a:lnSpc>
                <a:spcPct val="105700"/>
              </a:lnSpc>
            </a:pP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7" dirty="0">
                <a:latin typeface="Courier New"/>
                <a:cs typeface="Courier New"/>
              </a:rPr>
              <a:t>SELECT</a:t>
            </a:r>
            <a:r>
              <a:rPr sz="716" spc="-7" dirty="0">
                <a:latin typeface="Arial"/>
                <a:cs typeface="Arial"/>
              </a:rPr>
              <a:t>statement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first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word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used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query—it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declarative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verb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describing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what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done.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3390034" cy="118027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These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topics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we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explore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lesson,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beginning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60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8188" cy="2562658"/>
            <a:chOff x="669036" y="733031"/>
            <a:chExt cx="6670675" cy="37585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61899" cy="3746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70675" cy="3758565"/>
            </a:xfrm>
            <a:custGeom>
              <a:avLst/>
              <a:gdLst/>
              <a:ahLst/>
              <a:cxnLst/>
              <a:rect l="l" t="t" r="r" b="b"/>
              <a:pathLst>
                <a:path w="6670675" h="3758565">
                  <a:moveTo>
                    <a:pt x="6667500" y="3758209"/>
                  </a:moveTo>
                  <a:lnTo>
                    <a:pt x="3073" y="3758209"/>
                  </a:lnTo>
                  <a:lnTo>
                    <a:pt x="0" y="375512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67500" y="0"/>
                  </a:lnTo>
                  <a:lnTo>
                    <a:pt x="6670573" y="3073"/>
                  </a:lnTo>
                  <a:lnTo>
                    <a:pt x="6670573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4467"/>
                  </a:lnTo>
                  <a:lnTo>
                    <a:pt x="7632" y="3744467"/>
                  </a:lnTo>
                  <a:lnTo>
                    <a:pt x="13741" y="3752100"/>
                  </a:lnTo>
                  <a:lnTo>
                    <a:pt x="6670573" y="3752100"/>
                  </a:lnTo>
                  <a:lnTo>
                    <a:pt x="6670573" y="3755123"/>
                  </a:lnTo>
                  <a:lnTo>
                    <a:pt x="6667500" y="3758209"/>
                  </a:lnTo>
                  <a:close/>
                </a:path>
                <a:path w="6670675" h="3758565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70675" h="3758565">
                  <a:moveTo>
                    <a:pt x="6658368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58368" y="6095"/>
                  </a:lnTo>
                  <a:lnTo>
                    <a:pt x="6658368" y="12204"/>
                  </a:lnTo>
                  <a:close/>
                </a:path>
                <a:path w="6670675" h="3758565">
                  <a:moveTo>
                    <a:pt x="6658368" y="3752100"/>
                  </a:moveTo>
                  <a:lnTo>
                    <a:pt x="6658368" y="6095"/>
                  </a:lnTo>
                  <a:lnTo>
                    <a:pt x="6664464" y="12204"/>
                  </a:lnTo>
                  <a:lnTo>
                    <a:pt x="6670573" y="12204"/>
                  </a:lnTo>
                  <a:lnTo>
                    <a:pt x="6670573" y="3744467"/>
                  </a:lnTo>
                  <a:lnTo>
                    <a:pt x="6664464" y="3744467"/>
                  </a:lnTo>
                  <a:lnTo>
                    <a:pt x="6658368" y="3752100"/>
                  </a:lnTo>
                  <a:close/>
                </a:path>
                <a:path w="6670675" h="3758565">
                  <a:moveTo>
                    <a:pt x="6670573" y="12204"/>
                  </a:moveTo>
                  <a:lnTo>
                    <a:pt x="6664464" y="12204"/>
                  </a:lnTo>
                  <a:lnTo>
                    <a:pt x="6658368" y="6095"/>
                  </a:lnTo>
                  <a:lnTo>
                    <a:pt x="6670573" y="6095"/>
                  </a:lnTo>
                  <a:lnTo>
                    <a:pt x="6670573" y="12204"/>
                  </a:lnTo>
                  <a:close/>
                </a:path>
                <a:path w="6670675" h="3758565">
                  <a:moveTo>
                    <a:pt x="13741" y="3752100"/>
                  </a:moveTo>
                  <a:lnTo>
                    <a:pt x="7632" y="3744467"/>
                  </a:lnTo>
                  <a:lnTo>
                    <a:pt x="13741" y="3744467"/>
                  </a:lnTo>
                  <a:lnTo>
                    <a:pt x="13741" y="3752100"/>
                  </a:lnTo>
                  <a:close/>
                </a:path>
                <a:path w="6670675" h="3758565">
                  <a:moveTo>
                    <a:pt x="6658368" y="3752100"/>
                  </a:moveTo>
                  <a:lnTo>
                    <a:pt x="13741" y="3752100"/>
                  </a:lnTo>
                  <a:lnTo>
                    <a:pt x="13741" y="3744467"/>
                  </a:lnTo>
                  <a:lnTo>
                    <a:pt x="6658368" y="3744467"/>
                  </a:lnTo>
                  <a:lnTo>
                    <a:pt x="6658368" y="3752100"/>
                  </a:lnTo>
                  <a:close/>
                </a:path>
                <a:path w="6670675" h="3758565">
                  <a:moveTo>
                    <a:pt x="6670573" y="3752100"/>
                  </a:moveTo>
                  <a:lnTo>
                    <a:pt x="6658368" y="3752100"/>
                  </a:lnTo>
                  <a:lnTo>
                    <a:pt x="6664464" y="3744467"/>
                  </a:lnTo>
                  <a:lnTo>
                    <a:pt x="6670573" y="3744467"/>
                  </a:lnTo>
                  <a:lnTo>
                    <a:pt x="6670573" y="3752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65481" cy="668819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5068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section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covers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datasets. Datasets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define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what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extracted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represented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report’s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3464">
              <a:spcBef>
                <a:spcPts val="3"/>
              </a:spcBef>
            </a:pPr>
            <a:r>
              <a:rPr sz="716" dirty="0">
                <a:latin typeface="Arial"/>
                <a:cs typeface="Arial"/>
              </a:rPr>
              <a:t>While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provide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pre-defined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datasets that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address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most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common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queries,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need</a:t>
            </a:r>
            <a:r>
              <a:rPr sz="716" spc="-3" dirty="0">
                <a:latin typeface="Arial"/>
                <a:cs typeface="Arial"/>
              </a:rPr>
              <a:t> to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understand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Structured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Language,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also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known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modify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those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create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own.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61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5100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57211"/>
            <a:ext cx="4322618" cy="793061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 marR="3464">
              <a:lnSpc>
                <a:spcPct val="105700"/>
              </a:lnSpc>
              <a:spcBef>
                <a:spcPts val="68"/>
              </a:spcBef>
            </a:pP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7" dirty="0">
                <a:latin typeface="Courier New"/>
                <a:cs typeface="Courier New"/>
              </a:rPr>
              <a:t>SELECT</a:t>
            </a:r>
            <a:r>
              <a:rPr sz="716" spc="-7" dirty="0">
                <a:latin typeface="Arial"/>
                <a:cs typeface="Arial"/>
              </a:rPr>
              <a:t>query.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result from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 query—the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specific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polled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database—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 </a:t>
            </a:r>
            <a:r>
              <a:rPr sz="716" spc="-10" dirty="0">
                <a:latin typeface="Arial"/>
                <a:cs typeface="Arial"/>
              </a:rPr>
              <a:t>what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populates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40697"/>
            <a:r>
              <a:rPr sz="716" spc="-7" dirty="0">
                <a:latin typeface="Arial"/>
                <a:cs typeface="Arial"/>
              </a:rPr>
              <a:t>FortiAnalyzer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includes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many </a:t>
            </a:r>
            <a:r>
              <a:rPr sz="716" spc="-7" dirty="0">
                <a:latin typeface="Arial"/>
                <a:cs typeface="Arial"/>
              </a:rPr>
              <a:t>predefined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datasets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contain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some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most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common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queries.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These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available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view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b="1" spc="-7" dirty="0">
                <a:latin typeface="Arial"/>
                <a:cs typeface="Arial"/>
              </a:rPr>
              <a:t>Datasets</a:t>
            </a:r>
            <a:r>
              <a:rPr sz="716" spc="-7" dirty="0">
                <a:latin typeface="Arial"/>
                <a:cs typeface="Arial"/>
              </a:rPr>
              <a:t>page.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>
              <a:spcBef>
                <a:spcPts val="3"/>
              </a:spcBef>
            </a:pP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default</a:t>
            </a:r>
            <a:r>
              <a:rPr sz="716" b="1" spc="-7" dirty="0">
                <a:latin typeface="Arial"/>
                <a:cs typeface="Arial"/>
              </a:rPr>
              <a:t>Top-Destinations-By-Sessions</a:t>
            </a:r>
            <a:r>
              <a:rPr sz="716" spc="-7" dirty="0">
                <a:latin typeface="Arial"/>
                <a:cs typeface="Arial"/>
              </a:rPr>
              <a:t>dataset.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62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98385" cy="669257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3464">
              <a:lnSpc>
                <a:spcPct val="99700"/>
              </a:lnSpc>
              <a:spcBef>
                <a:spcPts val="65"/>
              </a:spcBef>
            </a:pPr>
            <a:r>
              <a:rPr sz="716" dirty="0">
                <a:latin typeface="Arial"/>
                <a:cs typeface="Arial"/>
              </a:rPr>
              <a:t>When</a:t>
            </a:r>
            <a:r>
              <a:rPr sz="716" spc="-31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building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queries,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10" dirty="0">
                <a:latin typeface="Arial"/>
                <a:cs typeface="Arial"/>
              </a:rPr>
              <a:t> syntax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interface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database.</a:t>
            </a:r>
            <a:r>
              <a:rPr sz="716" dirty="0">
                <a:latin typeface="Arial"/>
                <a:cs typeface="Arial"/>
              </a:rPr>
              <a:t> When</a:t>
            </a:r>
            <a:r>
              <a:rPr sz="716" spc="-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creating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editing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datasets,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there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</a:t>
            </a:r>
            <a:r>
              <a:rPr sz="716" b="1" spc="-7" dirty="0">
                <a:latin typeface="Arial"/>
                <a:cs typeface="Arial"/>
              </a:rPr>
              <a:t>Test</a:t>
            </a:r>
            <a:r>
              <a:rPr sz="716" spc="-7" dirty="0">
                <a:latin typeface="Arial"/>
                <a:cs typeface="Arial"/>
              </a:rPr>
              <a:t>button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where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test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query.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formed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correctly,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error </a:t>
            </a:r>
            <a:r>
              <a:rPr sz="716" spc="-3" dirty="0">
                <a:latin typeface="Arial"/>
                <a:cs typeface="Arial"/>
              </a:rPr>
              <a:t> message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appears.</a:t>
            </a:r>
            <a:r>
              <a:rPr sz="716" spc="-3" dirty="0">
                <a:latin typeface="Arial"/>
                <a:cs typeface="Arial"/>
              </a:rPr>
              <a:t> If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formed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correctly,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querying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available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results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appear.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7" dirty="0">
                <a:latin typeface="Arial"/>
                <a:cs typeface="Arial"/>
              </a:rPr>
              <a:t>Note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queries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case-sensitive.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63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99251" cy="99929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62373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Now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let’s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take</a:t>
            </a:r>
            <a:r>
              <a:rPr sz="716" spc="-3" dirty="0">
                <a:latin typeface="Arial"/>
                <a:cs typeface="Arial"/>
              </a:rPr>
              <a:t> a closer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look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at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itself.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understand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more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specifically,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what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querying,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need</a:t>
            </a:r>
            <a:r>
              <a:rPr sz="716" spc="-3" dirty="0">
                <a:latin typeface="Arial"/>
                <a:cs typeface="Arial"/>
              </a:rPr>
              <a:t> 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understand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SQL.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what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known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declarative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language—it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describes</a:t>
            </a:r>
            <a:r>
              <a:rPr sz="716" i="1" spc="-7" dirty="0">
                <a:latin typeface="Arial"/>
                <a:cs typeface="Arial"/>
              </a:rPr>
              <a:t>what</a:t>
            </a:r>
            <a:r>
              <a:rPr sz="716" spc="-7" dirty="0">
                <a:latin typeface="Arial"/>
                <a:cs typeface="Arial"/>
              </a:rPr>
              <a:t>needs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be done rather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</a:t>
            </a:r>
            <a:r>
              <a:rPr sz="716" spc="-3" dirty="0">
                <a:latin typeface="Arial"/>
                <a:cs typeface="Arial"/>
              </a:rPr>
              <a:t> to</a:t>
            </a:r>
            <a:r>
              <a:rPr sz="716" spc="-7" dirty="0">
                <a:latin typeface="Arial"/>
                <a:cs typeface="Arial"/>
              </a:rPr>
              <a:t> do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it.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3464">
              <a:spcBef>
                <a:spcPts val="3"/>
              </a:spcBef>
            </a:pP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information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represented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tables,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each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consists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set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rows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columns.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There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two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types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-7" dirty="0">
                <a:latin typeface="Arial"/>
                <a:cs typeface="Arial"/>
              </a:rPr>
              <a:t> tables: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131182" indent="-122956">
              <a:buChar char="•"/>
              <a:tabLst>
                <a:tab pos="131182" algn="l"/>
                <a:tab pos="131615" algn="l"/>
              </a:tabLst>
            </a:pPr>
            <a:r>
              <a:rPr sz="716" spc="-3" dirty="0">
                <a:latin typeface="Arial"/>
                <a:cs typeface="Arial"/>
              </a:rPr>
              <a:t>User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tables, which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contain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information</a:t>
            </a:r>
            <a:r>
              <a:rPr sz="716" spc="-7" dirty="0">
                <a:latin typeface="Arial"/>
                <a:cs typeface="Arial"/>
              </a:rPr>
              <a:t> that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database, and</a:t>
            </a:r>
            <a:endParaRPr sz="716">
              <a:latin typeface="Arial"/>
              <a:cs typeface="Arial"/>
            </a:endParaRPr>
          </a:p>
          <a:p>
            <a:pPr marL="131182" indent="-122956">
              <a:buChar char="•"/>
              <a:tabLst>
                <a:tab pos="131182" algn="l"/>
                <a:tab pos="131615" algn="l"/>
              </a:tabLst>
            </a:pPr>
            <a:r>
              <a:rPr sz="716" spc="-10" dirty="0">
                <a:latin typeface="Arial"/>
                <a:cs typeface="Arial"/>
              </a:rPr>
              <a:t>System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tables,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contain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description.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64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5563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61151" cy="77941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3464">
              <a:lnSpc>
                <a:spcPct val="99700"/>
              </a:lnSpc>
              <a:spcBef>
                <a:spcPts val="65"/>
              </a:spcBef>
            </a:pP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retrieve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manipulate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need</a:t>
            </a:r>
            <a:r>
              <a:rPr sz="716" spc="-3" dirty="0">
                <a:latin typeface="Arial"/>
                <a:cs typeface="Arial"/>
              </a:rPr>
              <a:t> to use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manipulation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language,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 </a:t>
            </a:r>
            <a:r>
              <a:rPr sz="716" spc="-3" dirty="0">
                <a:latin typeface="Arial"/>
                <a:cs typeface="Arial"/>
              </a:rPr>
              <a:t> 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family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syntax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elements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SQL.</a:t>
            </a:r>
            <a:r>
              <a:rPr sz="716" spc="-3" dirty="0">
                <a:latin typeface="Arial"/>
                <a:cs typeface="Arial"/>
              </a:rPr>
              <a:t> These</a:t>
            </a:r>
            <a:r>
              <a:rPr sz="716" spc="-10" dirty="0">
                <a:latin typeface="Arial"/>
                <a:cs typeface="Arial"/>
              </a:rPr>
              <a:t> syntax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elements</a:t>
            </a:r>
            <a:r>
              <a:rPr sz="716" spc="-3" dirty="0">
                <a:latin typeface="Arial"/>
                <a:cs typeface="Arial"/>
              </a:rPr>
              <a:t> 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SELECT,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INSERT,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DELETE.</a:t>
            </a:r>
            <a:r>
              <a:rPr sz="716" spc="-3" dirty="0">
                <a:latin typeface="Arial"/>
                <a:cs typeface="Arial"/>
              </a:rPr>
              <a:t> These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first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words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query—they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declarative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verbs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describing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what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done.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 marR="117760"/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far</a:t>
            </a:r>
            <a:r>
              <a:rPr sz="716" spc="-7" dirty="0">
                <a:latin typeface="Arial"/>
                <a:cs typeface="Arial"/>
              </a:rPr>
              <a:t> as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concerned,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only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SELECT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statement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used.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purely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read-only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statement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used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retrieve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from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65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648694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403148" cy="2655057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3464">
              <a:lnSpc>
                <a:spcPct val="99700"/>
              </a:lnSpc>
              <a:spcBef>
                <a:spcPts val="65"/>
              </a:spcBef>
            </a:pP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7" dirty="0">
                <a:latin typeface="Arial"/>
                <a:cs typeface="Arial"/>
              </a:rPr>
              <a:t> SELECT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statement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used to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retrieve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data.</a:t>
            </a:r>
            <a:r>
              <a:rPr sz="716" spc="-3" dirty="0">
                <a:latin typeface="Arial"/>
                <a:cs typeface="Arial"/>
              </a:rPr>
              <a:t> In </a:t>
            </a: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pull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want,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</a:t>
            </a:r>
            <a:r>
              <a:rPr sz="716" spc="-3" dirty="0">
                <a:latin typeface="Arial"/>
                <a:cs typeface="Arial"/>
              </a:rPr>
              <a:t> specify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criteria.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let’s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say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list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employees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who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work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department.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criteria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into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language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understands,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 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clause recognized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SELECT statement.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main</a:t>
            </a:r>
            <a:r>
              <a:rPr sz="716" spc="-7" dirty="0">
                <a:latin typeface="Arial"/>
                <a:cs typeface="Arial"/>
              </a:rPr>
              <a:t> clauses FortiAnalyzer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are: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131182" indent="-122956">
              <a:buChar char="•"/>
              <a:tabLst>
                <a:tab pos="131182" algn="l"/>
                <a:tab pos="131615" algn="l"/>
              </a:tabLst>
            </a:pPr>
            <a:r>
              <a:rPr sz="716" spc="-10" dirty="0">
                <a:latin typeface="Arial"/>
                <a:cs typeface="Arial"/>
              </a:rPr>
              <a:t>FROM,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which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specifies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table.</a:t>
            </a:r>
            <a:endParaRPr sz="716">
              <a:latin typeface="Arial"/>
              <a:cs typeface="Arial"/>
            </a:endParaRPr>
          </a:p>
          <a:p>
            <a:pPr marL="131182" marR="111266" indent="-122956">
              <a:lnSpc>
                <a:spcPts val="852"/>
              </a:lnSpc>
              <a:spcBef>
                <a:spcPts val="34"/>
              </a:spcBef>
              <a:buChar char="•"/>
              <a:tabLst>
                <a:tab pos="131182" algn="l"/>
                <a:tab pos="131615" algn="l"/>
              </a:tabLst>
            </a:pPr>
            <a:r>
              <a:rPr sz="716" spc="-3" dirty="0">
                <a:latin typeface="Arial"/>
                <a:cs typeface="Arial"/>
              </a:rPr>
              <a:t>WHERE,</a:t>
            </a:r>
            <a:r>
              <a:rPr sz="716" spc="-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conditions.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rows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satisfy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condition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eliminated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output.</a:t>
            </a:r>
            <a:endParaRPr sz="716">
              <a:latin typeface="Arial"/>
              <a:cs typeface="Arial"/>
            </a:endParaRPr>
          </a:p>
          <a:p>
            <a:pPr marL="131182" indent="-122956">
              <a:lnSpc>
                <a:spcPts val="832"/>
              </a:lnSpc>
              <a:buChar char="•"/>
              <a:tabLst>
                <a:tab pos="131182" algn="l"/>
                <a:tab pos="131615" algn="l"/>
              </a:tabLst>
            </a:pPr>
            <a:r>
              <a:rPr sz="716" spc="-7" dirty="0">
                <a:latin typeface="Arial"/>
                <a:cs typeface="Arial"/>
              </a:rPr>
              <a:t>GROUP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BY,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which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collects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across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multiple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records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groups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results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more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columns.</a:t>
            </a:r>
            <a:endParaRPr sz="716">
              <a:latin typeface="Arial"/>
              <a:cs typeface="Arial"/>
            </a:endParaRPr>
          </a:p>
          <a:p>
            <a:pPr marL="131182" marR="376660" indent="-122956">
              <a:buChar char="•"/>
              <a:tabLst>
                <a:tab pos="131182" algn="l"/>
                <a:tab pos="131615" algn="l"/>
              </a:tabLst>
            </a:pP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BY,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results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rows.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-7" dirty="0">
                <a:latin typeface="Arial"/>
                <a:cs typeface="Arial"/>
              </a:rPr>
              <a:t> ORDER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given,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rows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whatever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system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finds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fastest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produce. And finally,</a:t>
            </a:r>
            <a:endParaRPr sz="716">
              <a:latin typeface="Arial"/>
              <a:cs typeface="Arial"/>
            </a:endParaRPr>
          </a:p>
          <a:p>
            <a:pPr marL="131182" marR="50654" indent="-122956">
              <a:lnSpc>
                <a:spcPct val="99700"/>
              </a:lnSpc>
              <a:spcBef>
                <a:spcPts val="3"/>
              </a:spcBef>
              <a:buChar char="•"/>
              <a:tabLst>
                <a:tab pos="131182" algn="l"/>
                <a:tab pos="131615" algn="l"/>
              </a:tabLst>
            </a:pPr>
            <a:r>
              <a:rPr sz="716" spc="-7" dirty="0">
                <a:latin typeface="Arial"/>
                <a:cs typeface="Arial"/>
              </a:rPr>
              <a:t>LIMIT,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limits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number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records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based on</a:t>
            </a:r>
            <a:r>
              <a:rPr sz="716" spc="-3" dirty="0">
                <a:latin typeface="Arial"/>
                <a:cs typeface="Arial"/>
              </a:rPr>
              <a:t> a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specified </a:t>
            </a:r>
            <a:r>
              <a:rPr sz="716" spc="-7" dirty="0">
                <a:latin typeface="Arial"/>
                <a:cs typeface="Arial"/>
              </a:rPr>
              <a:t>value.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OFFSET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another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clause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often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used </a:t>
            </a:r>
            <a:r>
              <a:rPr sz="716" spc="-7" dirty="0">
                <a:latin typeface="Arial"/>
                <a:cs typeface="Arial"/>
              </a:rPr>
              <a:t>along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LIMIT,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which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offset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results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number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specified. </a:t>
            </a:r>
            <a:r>
              <a:rPr sz="716" spc="-7" dirty="0">
                <a:latin typeface="Arial"/>
                <a:cs typeface="Arial"/>
              </a:rPr>
              <a:t>For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place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limit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3 records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offset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1,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-3" dirty="0">
                <a:latin typeface="Arial"/>
                <a:cs typeface="Arial"/>
              </a:rPr>
              <a:t> first record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would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normally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returned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skipped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instead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second, third,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3" dirty="0">
                <a:latin typeface="Arial"/>
                <a:cs typeface="Arial"/>
              </a:rPr>
              <a:t>fourth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records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(3 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total)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returned.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 marR="61911">
              <a:lnSpc>
                <a:spcPct val="99800"/>
              </a:lnSpc>
            </a:pPr>
            <a:r>
              <a:rPr sz="716" spc="-7" dirty="0">
                <a:latin typeface="Arial"/>
                <a:cs typeface="Arial"/>
              </a:rPr>
              <a:t>FROM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only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mandatory </a:t>
            </a:r>
            <a:r>
              <a:rPr sz="716" spc="-3" dirty="0">
                <a:latin typeface="Arial"/>
                <a:cs typeface="Arial"/>
              </a:rPr>
              <a:t>clause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required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form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SELECT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statement;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rest 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clauses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optional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serve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filter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limit,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aggregate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combine,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control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sort. It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also </a:t>
            </a:r>
            <a:r>
              <a:rPr sz="716" spc="-7" dirty="0">
                <a:latin typeface="Arial"/>
                <a:cs typeface="Arial"/>
              </a:rPr>
              <a:t>important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clauses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must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 coded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specific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sequence.</a:t>
            </a:r>
            <a:r>
              <a:rPr sz="716" spc="-3" dirty="0">
                <a:latin typeface="Arial"/>
                <a:cs typeface="Arial"/>
              </a:rPr>
              <a:t> 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say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following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SELECT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keyword,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statement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followed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more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clauses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appear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table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provided.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cannot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WHERE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clause </a:t>
            </a:r>
            <a:r>
              <a:rPr sz="716" spc="-7" dirty="0">
                <a:latin typeface="Arial"/>
                <a:cs typeface="Arial"/>
              </a:rPr>
              <a:t>before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FROM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clause.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use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optional </a:t>
            </a:r>
            <a:r>
              <a:rPr sz="716" spc="-3" dirty="0">
                <a:latin typeface="Arial"/>
                <a:cs typeface="Arial"/>
              </a:rPr>
              <a:t> clauses,</a:t>
            </a:r>
            <a:r>
              <a:rPr sz="716" spc="-7" dirty="0">
                <a:latin typeface="Arial"/>
                <a:cs typeface="Arial"/>
              </a:rPr>
              <a:t> but whichever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ones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 </a:t>
            </a:r>
            <a:r>
              <a:rPr sz="716" spc="-3" dirty="0">
                <a:latin typeface="Arial"/>
                <a:cs typeface="Arial"/>
              </a:rPr>
              <a:t>use</a:t>
            </a:r>
            <a:r>
              <a:rPr sz="716" spc="-7" dirty="0">
                <a:latin typeface="Arial"/>
                <a:cs typeface="Arial"/>
              </a:rPr>
              <a:t> they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be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-3" dirty="0">
                <a:latin typeface="Arial"/>
                <a:cs typeface="Arial"/>
              </a:rPr>
              <a:t> correct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sequence.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66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4"/>
            <a:ext cx="4371542" cy="2670265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197422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SELECT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first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word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used </a:t>
            </a:r>
            <a:r>
              <a:rPr sz="716" spc="-7" dirty="0">
                <a:latin typeface="Arial"/>
                <a:cs typeface="Arial"/>
              </a:rPr>
              <a:t>in any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involves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declarative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statement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instructs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program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column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information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 </a:t>
            </a:r>
            <a:r>
              <a:rPr sz="716" spc="-7" dirty="0">
                <a:latin typeface="Arial"/>
                <a:cs typeface="Arial"/>
              </a:rPr>
              <a:t> returned.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example: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"/>
              </a:spcBef>
            </a:pPr>
            <a:endParaRPr sz="682">
              <a:latin typeface="Arial"/>
              <a:cs typeface="Arial"/>
            </a:endParaRPr>
          </a:p>
          <a:p>
            <a:pPr marL="8659"/>
            <a:r>
              <a:rPr sz="716" spc="-3" dirty="0">
                <a:latin typeface="Courier New"/>
                <a:cs typeface="Courier New"/>
              </a:rPr>
              <a:t>SELECT</a:t>
            </a:r>
            <a:r>
              <a:rPr sz="716" spc="-75" dirty="0">
                <a:latin typeface="Courier New"/>
                <a:cs typeface="Courier New"/>
              </a:rPr>
              <a:t> </a:t>
            </a:r>
            <a:r>
              <a:rPr sz="716" spc="-3" dirty="0">
                <a:latin typeface="Courier New"/>
                <a:cs typeface="Courier New"/>
              </a:rPr>
              <a:t>dstip</a:t>
            </a:r>
            <a:endParaRPr sz="716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818">
              <a:latin typeface="Courier New"/>
              <a:cs typeface="Courier New"/>
            </a:endParaRPr>
          </a:p>
          <a:p>
            <a:pPr marL="8659" marR="3464">
              <a:lnSpc>
                <a:spcPct val="99800"/>
              </a:lnSpc>
            </a:pPr>
            <a:r>
              <a:rPr sz="716" spc="-7" dirty="0">
                <a:latin typeface="Arial"/>
                <a:cs typeface="Arial"/>
              </a:rPr>
              <a:t>Dstip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column name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 </a:t>
            </a:r>
            <a:r>
              <a:rPr sz="716" spc="-7" dirty="0">
                <a:latin typeface="Arial"/>
                <a:cs typeface="Arial"/>
              </a:rPr>
              <a:t>destination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 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 </a:t>
            </a:r>
            <a:r>
              <a:rPr sz="716" spc="-3" dirty="0">
                <a:latin typeface="Arial"/>
                <a:cs typeface="Arial"/>
              </a:rPr>
              <a:t>schema.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select more</a:t>
            </a:r>
            <a:r>
              <a:rPr sz="716" spc="-7" dirty="0">
                <a:latin typeface="Arial"/>
                <a:cs typeface="Arial"/>
              </a:rPr>
              <a:t> than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one </a:t>
            </a:r>
            <a:r>
              <a:rPr sz="716" spc="-3" dirty="0">
                <a:latin typeface="Arial"/>
                <a:cs typeface="Arial"/>
              </a:rPr>
              <a:t> column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name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also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column name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appear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under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more </a:t>
            </a:r>
            <a:r>
              <a:rPr sz="716" spc="-7" dirty="0">
                <a:latin typeface="Arial"/>
                <a:cs typeface="Arial"/>
              </a:rPr>
              <a:t>user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friendly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name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results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appending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command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“</a:t>
            </a:r>
            <a:r>
              <a:rPr sz="716" spc="-3" dirty="0">
                <a:latin typeface="Courier New"/>
                <a:cs typeface="Courier New"/>
              </a:rPr>
              <a:t>as</a:t>
            </a:r>
            <a:r>
              <a:rPr sz="716" spc="20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&lt;friendly_name_of_column&gt;</a:t>
            </a:r>
            <a:r>
              <a:rPr sz="716" spc="-7" dirty="0">
                <a:latin typeface="Arial"/>
                <a:cs typeface="Arial"/>
              </a:rPr>
              <a:t>.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spc="-7" dirty="0">
                <a:latin typeface="Courier New"/>
                <a:cs typeface="Courier New"/>
              </a:rPr>
              <a:t>SELECT</a:t>
            </a:r>
            <a:r>
              <a:rPr sz="716" spc="27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dstip </a:t>
            </a:r>
            <a:r>
              <a:rPr sz="716" spc="-419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as</a:t>
            </a:r>
            <a:r>
              <a:rPr sz="716" spc="3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destination_ip</a:t>
            </a:r>
            <a:r>
              <a:rPr sz="716" spc="-7" dirty="0">
                <a:latin typeface="Arial"/>
                <a:cs typeface="Arial"/>
              </a:rPr>
              <a:t>.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results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table,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values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dstip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now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appear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under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column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named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destination_ip</a:t>
            </a:r>
            <a:r>
              <a:rPr sz="716" spc="-7" dirty="0">
                <a:latin typeface="Arial"/>
                <a:cs typeface="Arial"/>
              </a:rPr>
              <a:t>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14"/>
              </a:spcBef>
            </a:pPr>
            <a:endParaRPr sz="648">
              <a:latin typeface="Arial"/>
              <a:cs typeface="Arial"/>
            </a:endParaRPr>
          </a:p>
          <a:p>
            <a:pPr marL="8659" marR="159756">
              <a:lnSpc>
                <a:spcPct val="105700"/>
              </a:lnSpc>
              <a:spcBef>
                <a:spcPts val="3"/>
              </a:spcBef>
            </a:pPr>
            <a:r>
              <a:rPr sz="716" spc="-3" dirty="0">
                <a:latin typeface="Arial"/>
                <a:cs typeface="Arial"/>
              </a:rPr>
              <a:t>If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return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7" dirty="0">
                <a:latin typeface="Courier New"/>
                <a:cs typeface="Courier New"/>
              </a:rPr>
              <a:t>*</a:t>
            </a:r>
            <a:r>
              <a:rPr sz="716" spc="-7" dirty="0">
                <a:latin typeface="Arial"/>
                <a:cs typeface="Arial"/>
              </a:rPr>
              <a:t>symbol.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spc="-7" dirty="0">
                <a:latin typeface="Courier New"/>
                <a:cs typeface="Courier New"/>
              </a:rPr>
              <a:t>SELECT</a:t>
            </a:r>
            <a:r>
              <a:rPr sz="716" spc="24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*</a:t>
            </a:r>
            <a:r>
              <a:rPr sz="716" spc="-7" dirty="0">
                <a:latin typeface="Arial"/>
                <a:cs typeface="Arial"/>
              </a:rPr>
              <a:t>.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Though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most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more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information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require.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716">
              <a:latin typeface="Arial"/>
              <a:cs typeface="Arial"/>
            </a:endParaRPr>
          </a:p>
          <a:p>
            <a:pPr marL="8659" marR="20781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At</a:t>
            </a:r>
            <a:r>
              <a:rPr sz="716" spc="-3" dirty="0">
                <a:latin typeface="Arial"/>
                <a:cs typeface="Arial"/>
              </a:rPr>
              <a:t> minimum,</a:t>
            </a:r>
            <a:r>
              <a:rPr sz="716" spc="-10" dirty="0">
                <a:latin typeface="Arial"/>
                <a:cs typeface="Arial"/>
              </a:rPr>
              <a:t> 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clause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SELECT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statement.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instructs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program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where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information 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located.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7" dirty="0">
                <a:latin typeface="Arial"/>
                <a:cs typeface="Arial"/>
              </a:rPr>
              <a:t>For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example: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682">
              <a:latin typeface="Arial"/>
              <a:cs typeface="Arial"/>
            </a:endParaRPr>
          </a:p>
          <a:p>
            <a:pPr marL="8659"/>
            <a:r>
              <a:rPr sz="716" spc="-3" dirty="0">
                <a:latin typeface="Courier New"/>
                <a:cs typeface="Courier New"/>
              </a:rPr>
              <a:t>FROM</a:t>
            </a:r>
            <a:r>
              <a:rPr sz="716" spc="-68" dirty="0">
                <a:latin typeface="Courier New"/>
                <a:cs typeface="Courier New"/>
              </a:rPr>
              <a:t> </a:t>
            </a:r>
            <a:r>
              <a:rPr sz="716" spc="-3" dirty="0">
                <a:latin typeface="Courier New"/>
                <a:cs typeface="Courier New"/>
              </a:rPr>
              <a:t>$log</a:t>
            </a:r>
            <a:endParaRPr sz="716">
              <a:latin typeface="Courier New"/>
              <a:cs typeface="Courier New"/>
            </a:endParaRPr>
          </a:p>
          <a:p>
            <a:pPr>
              <a:spcBef>
                <a:spcPts val="27"/>
              </a:spcBef>
            </a:pPr>
            <a:endParaRPr sz="784">
              <a:latin typeface="Courier New"/>
              <a:cs typeface="Courier New"/>
            </a:endParaRPr>
          </a:p>
          <a:p>
            <a:pPr marL="8659" marR="145902"/>
            <a:r>
              <a:rPr sz="716" spc="-7" dirty="0">
                <a:latin typeface="Arial"/>
                <a:cs typeface="Arial"/>
              </a:rPr>
              <a:t>Here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$log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refers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type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selected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such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traffic</a:t>
            </a:r>
            <a:r>
              <a:rPr sz="716" spc="-7" dirty="0">
                <a:latin typeface="Arial"/>
                <a:cs typeface="Arial"/>
              </a:rPr>
              <a:t> logs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web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filter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to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name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few.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67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49533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68078" cy="553468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search </a:t>
            </a:r>
            <a:r>
              <a:rPr sz="716" spc="-7" dirty="0">
                <a:latin typeface="Arial"/>
                <a:cs typeface="Arial"/>
              </a:rPr>
              <a:t>multiple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types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combine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 </a:t>
            </a:r>
            <a:r>
              <a:rPr sz="716" spc="-3" dirty="0">
                <a:latin typeface="Arial"/>
                <a:cs typeface="Arial"/>
              </a:rPr>
              <a:t>so </a:t>
            </a:r>
            <a:r>
              <a:rPr sz="716" spc="-7" dirty="0">
                <a:latin typeface="Arial"/>
                <a:cs typeface="Arial"/>
              </a:rPr>
              <a:t>that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compare </a:t>
            </a:r>
            <a:r>
              <a:rPr sz="716" spc="-7" dirty="0">
                <a:latin typeface="Arial"/>
                <a:cs typeface="Arial"/>
              </a:rPr>
              <a:t>and contrast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information.</a:t>
            </a:r>
            <a:r>
              <a:rPr sz="716" spc="-3" dirty="0">
                <a:latin typeface="Arial"/>
                <a:cs typeface="Arial"/>
              </a:rPr>
              <a:t> To </a:t>
            </a:r>
            <a:r>
              <a:rPr sz="716" spc="-7" dirty="0">
                <a:latin typeface="Arial"/>
                <a:cs typeface="Arial"/>
              </a:rPr>
              <a:t>do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this, use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type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syntax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associated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specific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type.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search</a:t>
            </a:r>
            <a:r>
              <a:rPr sz="716" spc="-7" dirty="0">
                <a:latin typeface="Arial"/>
                <a:cs typeface="Arial"/>
              </a:rPr>
              <a:t> both the </a:t>
            </a:r>
            <a:r>
              <a:rPr sz="716" spc="-3" dirty="0">
                <a:latin typeface="Arial"/>
                <a:cs typeface="Arial"/>
              </a:rPr>
              <a:t>traffic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10" dirty="0">
                <a:latin typeface="Arial"/>
                <a:cs typeface="Arial"/>
              </a:rPr>
              <a:t>web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filter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logs,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use: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"/>
              </a:spcBef>
            </a:pPr>
            <a:endParaRPr sz="682">
              <a:latin typeface="Arial"/>
              <a:cs typeface="Arial"/>
            </a:endParaRPr>
          </a:p>
          <a:p>
            <a:pPr marL="8659"/>
            <a:r>
              <a:rPr sz="716" spc="-3" dirty="0">
                <a:latin typeface="Courier New"/>
                <a:cs typeface="Courier New"/>
              </a:rPr>
              <a:t>FROM</a:t>
            </a:r>
            <a:r>
              <a:rPr sz="716" spc="-24" dirty="0">
                <a:latin typeface="Courier New"/>
                <a:cs typeface="Courier New"/>
              </a:rPr>
              <a:t> </a:t>
            </a:r>
            <a:r>
              <a:rPr sz="716" spc="-3" dirty="0">
                <a:latin typeface="Courier New"/>
                <a:cs typeface="Courier New"/>
              </a:rPr>
              <a:t>$log-traffic,</a:t>
            </a:r>
            <a:r>
              <a:rPr sz="716" spc="-24" dirty="0">
                <a:latin typeface="Courier New"/>
                <a:cs typeface="Courier New"/>
              </a:rPr>
              <a:t> </a:t>
            </a:r>
            <a:r>
              <a:rPr sz="716" spc="-3" dirty="0">
                <a:latin typeface="Courier New"/>
                <a:cs typeface="Courier New"/>
              </a:rPr>
              <a:t>$log-webfilter</a:t>
            </a:r>
            <a:endParaRPr sz="716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68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44904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283652" cy="1450059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4762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Out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optional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clauses,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WHERE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statement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really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heart</a:t>
            </a:r>
            <a:r>
              <a:rPr sz="716" spc="-3" dirty="0">
                <a:latin typeface="Arial"/>
                <a:cs typeface="Arial"/>
              </a:rPr>
              <a:t> of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query,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because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where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specify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criteria.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>
              <a:spcBef>
                <a:spcPts val="3"/>
              </a:spcBef>
            </a:pP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WHERE</a:t>
            </a:r>
            <a:r>
              <a:rPr sz="716" spc="-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statement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always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come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after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FROM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statement.</a:t>
            </a:r>
            <a:endParaRPr sz="716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82">
              <a:latin typeface="Arial"/>
              <a:cs typeface="Arial"/>
            </a:endParaRPr>
          </a:p>
          <a:p>
            <a:pPr marL="8659" marR="3464">
              <a:lnSpc>
                <a:spcPct val="102899"/>
              </a:lnSpc>
            </a:pP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first </a:t>
            </a:r>
            <a:r>
              <a:rPr sz="716" spc="-7" dirty="0">
                <a:latin typeface="Arial"/>
                <a:cs typeface="Arial"/>
              </a:rPr>
              <a:t>expression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-7" dirty="0">
                <a:latin typeface="Courier New"/>
                <a:cs typeface="Courier New"/>
              </a:rPr>
              <a:t>$filter</a:t>
            </a:r>
            <a:r>
              <a:rPr sz="716" spc="-7" dirty="0">
                <a:latin typeface="Arial"/>
                <a:cs typeface="Arial"/>
              </a:rPr>
              <a:t>,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which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restrict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results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time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period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 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select.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While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time</a:t>
            </a:r>
            <a:r>
              <a:rPr sz="716" spc="-7" dirty="0">
                <a:latin typeface="Arial"/>
                <a:cs typeface="Arial"/>
              </a:rPr>
              <a:t> period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added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the query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itself,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 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specified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-10" dirty="0">
                <a:latin typeface="Arial"/>
                <a:cs typeface="Arial"/>
              </a:rPr>
              <a:t> way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drop-down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box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creating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dataset through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FortiAnalyzer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GUI.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17"/>
              </a:spcBef>
            </a:pPr>
            <a:endParaRPr sz="682">
              <a:latin typeface="Arial"/>
              <a:cs typeface="Arial"/>
            </a:endParaRPr>
          </a:p>
          <a:p>
            <a:pPr marL="8659"/>
            <a:r>
              <a:rPr sz="716" spc="-3" dirty="0">
                <a:latin typeface="Arial"/>
                <a:cs typeface="Arial"/>
              </a:rPr>
              <a:t>The second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expression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-7" dirty="0">
                <a:latin typeface="Courier New"/>
                <a:cs typeface="Courier New"/>
              </a:rPr>
              <a:t>dstip</a:t>
            </a:r>
            <a:r>
              <a:rPr sz="716" spc="-7" dirty="0">
                <a:latin typeface="Arial"/>
                <a:cs typeface="Arial"/>
              </a:rPr>
              <a:t>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which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destination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while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third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expression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NULL.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784">
              <a:latin typeface="Arial"/>
              <a:cs typeface="Arial"/>
            </a:endParaRPr>
          </a:p>
          <a:p>
            <a:pPr marL="8659" marR="141139"/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supports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logic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operators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well,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AND/OR/NOT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statements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build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out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query.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Operators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 </a:t>
            </a:r>
            <a:r>
              <a:rPr sz="716" spc="-3" dirty="0">
                <a:latin typeface="Arial"/>
                <a:cs typeface="Arial"/>
              </a:rPr>
              <a:t>discussed</a:t>
            </a:r>
            <a:r>
              <a:rPr sz="716" spc="-7" dirty="0">
                <a:latin typeface="Arial"/>
                <a:cs typeface="Arial"/>
              </a:rPr>
              <a:t> later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lesson.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69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49606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77603" cy="2741118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109535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extract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therefore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specify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criteria.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put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criteria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into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language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understands,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clause</a:t>
            </a:r>
            <a:r>
              <a:rPr sz="716" spc="-7" dirty="0">
                <a:latin typeface="Arial"/>
                <a:cs typeface="Arial"/>
              </a:rPr>
              <a:t> recognized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7" dirty="0">
                <a:latin typeface="Courier New"/>
                <a:cs typeface="Courier New"/>
              </a:rPr>
              <a:t>SELECT </a:t>
            </a:r>
            <a:r>
              <a:rPr sz="716" spc="-3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Arial"/>
                <a:cs typeface="Arial"/>
              </a:rPr>
              <a:t>statement.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>
              <a:lnSpc>
                <a:spcPts val="835"/>
              </a:lnSpc>
              <a:spcBef>
                <a:spcPts val="3"/>
              </a:spcBef>
            </a:pP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main </a:t>
            </a:r>
            <a:r>
              <a:rPr sz="716" spc="-7" dirty="0">
                <a:latin typeface="Arial"/>
                <a:cs typeface="Arial"/>
              </a:rPr>
              <a:t>clauses FortiAnalyzer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follows:</a:t>
            </a:r>
            <a:endParaRPr sz="716">
              <a:latin typeface="Arial"/>
              <a:cs typeface="Arial"/>
            </a:endParaRPr>
          </a:p>
          <a:p>
            <a:pPr marL="40697" indent="-32471">
              <a:lnSpc>
                <a:spcPts val="835"/>
              </a:lnSpc>
              <a:buSzPct val="90476"/>
              <a:buFont typeface="Arial"/>
              <a:buChar char="•"/>
              <a:tabLst>
                <a:tab pos="41130" algn="l"/>
              </a:tabLst>
            </a:pPr>
            <a:r>
              <a:rPr sz="716" spc="-7" dirty="0">
                <a:latin typeface="Courier New"/>
                <a:cs typeface="Courier New"/>
              </a:rPr>
              <a:t>FROM</a:t>
            </a:r>
            <a:r>
              <a:rPr sz="716" spc="-7" dirty="0">
                <a:latin typeface="Arial"/>
                <a:cs typeface="Arial"/>
              </a:rPr>
              <a:t>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specifies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table</a:t>
            </a:r>
            <a:endParaRPr sz="716">
              <a:latin typeface="Arial"/>
              <a:cs typeface="Arial"/>
            </a:endParaRPr>
          </a:p>
          <a:p>
            <a:pPr marL="40697" indent="-32471">
              <a:buSzPct val="90476"/>
              <a:buFont typeface="Arial"/>
              <a:buChar char="•"/>
              <a:tabLst>
                <a:tab pos="41130" algn="l"/>
              </a:tabLst>
            </a:pPr>
            <a:r>
              <a:rPr sz="716" spc="-7" dirty="0">
                <a:latin typeface="Courier New"/>
                <a:cs typeface="Courier New"/>
              </a:rPr>
              <a:t>WHERE</a:t>
            </a:r>
            <a:r>
              <a:rPr sz="716" spc="-7" dirty="0">
                <a:latin typeface="Arial"/>
                <a:cs typeface="Arial"/>
              </a:rPr>
              <a:t>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specifies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conditions.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rows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don’t</a:t>
            </a:r>
            <a:r>
              <a:rPr sz="716" spc="-3" dirty="0">
                <a:latin typeface="Arial"/>
                <a:cs typeface="Arial"/>
              </a:rPr>
              <a:t> satisfy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condition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 </a:t>
            </a:r>
            <a:r>
              <a:rPr sz="716" spc="-7" dirty="0">
                <a:latin typeface="Arial"/>
                <a:cs typeface="Arial"/>
              </a:rPr>
              <a:t>eliminated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-7" dirty="0">
                <a:latin typeface="Arial"/>
                <a:cs typeface="Arial"/>
              </a:rPr>
              <a:t> the</a:t>
            </a:r>
            <a:endParaRPr sz="716">
              <a:latin typeface="Arial"/>
              <a:cs typeface="Arial"/>
            </a:endParaRPr>
          </a:p>
          <a:p>
            <a:pPr marL="131182">
              <a:lnSpc>
                <a:spcPts val="835"/>
              </a:lnSpc>
              <a:spcBef>
                <a:spcPts val="48"/>
              </a:spcBef>
            </a:pPr>
            <a:r>
              <a:rPr sz="716" spc="-7" dirty="0">
                <a:latin typeface="Arial"/>
                <a:cs typeface="Arial"/>
              </a:rPr>
              <a:t>output.</a:t>
            </a:r>
            <a:endParaRPr sz="716">
              <a:latin typeface="Arial"/>
              <a:cs typeface="Arial"/>
            </a:endParaRPr>
          </a:p>
          <a:p>
            <a:pPr marL="40697" indent="-32471">
              <a:lnSpc>
                <a:spcPts val="832"/>
              </a:lnSpc>
              <a:buSzPct val="90476"/>
              <a:buFont typeface="Arial"/>
              <a:buChar char="•"/>
              <a:tabLst>
                <a:tab pos="41130" algn="l"/>
              </a:tabLst>
            </a:pPr>
            <a:r>
              <a:rPr sz="716" spc="-7" dirty="0">
                <a:latin typeface="Courier New"/>
                <a:cs typeface="Courier New"/>
              </a:rPr>
              <a:t>GROUP</a:t>
            </a:r>
            <a:r>
              <a:rPr sz="716" spc="24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BY</a:t>
            </a:r>
            <a:r>
              <a:rPr sz="716" spc="-7" dirty="0">
                <a:latin typeface="Arial"/>
                <a:cs typeface="Arial"/>
              </a:rPr>
              <a:t>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collects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across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multiple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records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groups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results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 one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more columns</a:t>
            </a:r>
            <a:endParaRPr sz="716">
              <a:latin typeface="Arial"/>
              <a:cs typeface="Arial"/>
            </a:endParaRPr>
          </a:p>
          <a:p>
            <a:pPr marL="40697" indent="-32471">
              <a:lnSpc>
                <a:spcPts val="856"/>
              </a:lnSpc>
              <a:buSzPct val="90476"/>
              <a:buFont typeface="Arial"/>
              <a:buChar char="•"/>
              <a:tabLst>
                <a:tab pos="41130" algn="l"/>
              </a:tabLst>
            </a:pPr>
            <a:r>
              <a:rPr sz="716" spc="-7" dirty="0">
                <a:latin typeface="Courier New"/>
                <a:cs typeface="Courier New"/>
              </a:rPr>
              <a:t>ORDER</a:t>
            </a:r>
            <a:r>
              <a:rPr sz="716" spc="27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BY</a:t>
            </a:r>
            <a:r>
              <a:rPr sz="716" spc="-7" dirty="0">
                <a:latin typeface="Arial"/>
                <a:cs typeface="Arial"/>
              </a:rPr>
              <a:t>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results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rows.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If</a:t>
            </a:r>
            <a:r>
              <a:rPr sz="716" spc="-7" dirty="0">
                <a:latin typeface="Courier New"/>
                <a:cs typeface="Courier New"/>
              </a:rPr>
              <a:t>ORDER</a:t>
            </a:r>
            <a:r>
              <a:rPr sz="716" spc="27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BY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given,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rows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whatever</a:t>
            </a:r>
            <a:endParaRPr sz="716">
              <a:latin typeface="Arial"/>
              <a:cs typeface="Arial"/>
            </a:endParaRPr>
          </a:p>
          <a:p>
            <a:pPr marL="131182">
              <a:lnSpc>
                <a:spcPts val="835"/>
              </a:lnSpc>
              <a:spcBef>
                <a:spcPts val="48"/>
              </a:spcBef>
            </a:pPr>
            <a:r>
              <a:rPr sz="716" spc="-7" dirty="0">
                <a:latin typeface="Arial"/>
                <a:cs typeface="Arial"/>
              </a:rPr>
              <a:t>order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system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finds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fastest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produce.</a:t>
            </a:r>
            <a:endParaRPr sz="716">
              <a:latin typeface="Arial"/>
              <a:cs typeface="Arial"/>
            </a:endParaRPr>
          </a:p>
          <a:p>
            <a:pPr marL="41130" marR="3464" indent="-41130">
              <a:lnSpc>
                <a:spcPts val="859"/>
              </a:lnSpc>
              <a:spcBef>
                <a:spcPts val="7"/>
              </a:spcBef>
              <a:buSzPct val="90476"/>
              <a:buFont typeface="Arial"/>
              <a:buChar char="•"/>
              <a:tabLst>
                <a:tab pos="41130" algn="l"/>
              </a:tabLst>
            </a:pPr>
            <a:r>
              <a:rPr sz="716" spc="-7" dirty="0">
                <a:latin typeface="Courier New"/>
                <a:cs typeface="Courier New"/>
              </a:rPr>
              <a:t>LIMIT</a:t>
            </a:r>
            <a:r>
              <a:rPr sz="716" spc="-7" dirty="0">
                <a:latin typeface="Arial"/>
                <a:cs typeface="Arial"/>
              </a:rPr>
              <a:t>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limits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number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 </a:t>
            </a:r>
            <a:r>
              <a:rPr sz="716" spc="-3" dirty="0">
                <a:latin typeface="Arial"/>
                <a:cs typeface="Arial"/>
              </a:rPr>
              <a:t>records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based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 </a:t>
            </a:r>
            <a:r>
              <a:rPr sz="716" spc="-3" dirty="0">
                <a:latin typeface="Arial"/>
                <a:cs typeface="Arial"/>
              </a:rPr>
              <a:t>a specified </a:t>
            </a:r>
            <a:r>
              <a:rPr sz="716" spc="-7" dirty="0">
                <a:latin typeface="Arial"/>
                <a:cs typeface="Arial"/>
              </a:rPr>
              <a:t>value.</a:t>
            </a:r>
            <a:r>
              <a:rPr sz="716" spc="-7" dirty="0">
                <a:latin typeface="Courier New"/>
                <a:cs typeface="Courier New"/>
              </a:rPr>
              <a:t>OFFSET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another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clause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often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used </a:t>
            </a:r>
            <a:r>
              <a:rPr sz="716" spc="-7" dirty="0">
                <a:latin typeface="Arial"/>
                <a:cs typeface="Arial"/>
              </a:rPr>
              <a:t>along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with</a:t>
            </a:r>
            <a:r>
              <a:rPr sz="716" spc="-7" dirty="0">
                <a:latin typeface="Courier New"/>
                <a:cs typeface="Courier New"/>
              </a:rPr>
              <a:t>LIMIT</a:t>
            </a:r>
            <a:r>
              <a:rPr sz="716" spc="-7" dirty="0">
                <a:latin typeface="Arial"/>
                <a:cs typeface="Arial"/>
              </a:rPr>
              <a:t>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offset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results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number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specified. </a:t>
            </a:r>
            <a:r>
              <a:rPr sz="716" spc="-7" dirty="0">
                <a:latin typeface="Arial"/>
                <a:cs typeface="Arial"/>
              </a:rPr>
              <a:t>For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place a limit</a:t>
            </a:r>
            <a:endParaRPr sz="716">
              <a:latin typeface="Arial"/>
              <a:cs typeface="Arial"/>
            </a:endParaRPr>
          </a:p>
          <a:p>
            <a:pPr marL="131182" marR="275352">
              <a:spcBef>
                <a:spcPts val="20"/>
              </a:spcBef>
            </a:pPr>
            <a:r>
              <a:rPr sz="716" spc="-3" dirty="0">
                <a:latin typeface="Arial"/>
                <a:cs typeface="Arial"/>
              </a:rPr>
              <a:t>of</a:t>
            </a:r>
            <a:r>
              <a:rPr sz="716" spc="-7" dirty="0">
                <a:latin typeface="Arial"/>
                <a:cs typeface="Arial"/>
              </a:rPr>
              <a:t> three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records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offset</a:t>
            </a:r>
            <a:r>
              <a:rPr sz="716" spc="-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one,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first record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would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normally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skipped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instead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second,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third,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3" dirty="0">
                <a:latin typeface="Arial"/>
                <a:cs typeface="Arial"/>
              </a:rPr>
              <a:t>fourth </a:t>
            </a:r>
            <a:r>
              <a:rPr sz="716" spc="-7" dirty="0">
                <a:latin typeface="Arial"/>
                <a:cs typeface="Arial"/>
              </a:rPr>
              <a:t>records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(three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total)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returned.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682">
              <a:latin typeface="Arial"/>
              <a:cs typeface="Arial"/>
            </a:endParaRPr>
          </a:p>
          <a:p>
            <a:pPr marL="8659" marR="116029">
              <a:lnSpc>
                <a:spcPct val="101000"/>
              </a:lnSpc>
            </a:pPr>
            <a:r>
              <a:rPr sz="716" spc="-7" dirty="0">
                <a:latin typeface="Courier New"/>
                <a:cs typeface="Courier New"/>
              </a:rPr>
              <a:t>FROM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only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mandatory</a:t>
            </a:r>
            <a:r>
              <a:rPr sz="716" spc="-3" dirty="0">
                <a:latin typeface="Arial"/>
                <a:cs typeface="Arial"/>
              </a:rPr>
              <a:t> clause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required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</a:t>
            </a:r>
            <a:r>
              <a:rPr sz="716" spc="-7" dirty="0">
                <a:latin typeface="Courier New"/>
                <a:cs typeface="Courier New"/>
              </a:rPr>
              <a:t>SELECT</a:t>
            </a:r>
            <a:r>
              <a:rPr sz="716" spc="-7" dirty="0">
                <a:latin typeface="Arial"/>
                <a:cs typeface="Arial"/>
              </a:rPr>
              <a:t>statement;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rest 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clauses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optional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serve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filter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limit,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aggregate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combine,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control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sort.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also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important to </a:t>
            </a:r>
            <a:r>
              <a:rPr sz="716" spc="-7" dirty="0">
                <a:latin typeface="Arial"/>
                <a:cs typeface="Arial"/>
              </a:rPr>
              <a:t>note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 clauses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must</a:t>
            </a:r>
            <a:r>
              <a:rPr sz="716" spc="-7" dirty="0">
                <a:latin typeface="Arial"/>
                <a:cs typeface="Arial"/>
              </a:rPr>
              <a:t> be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coded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specific </a:t>
            </a:r>
            <a:r>
              <a:rPr sz="716" spc="-7" dirty="0">
                <a:latin typeface="Arial"/>
                <a:cs typeface="Arial"/>
              </a:rPr>
              <a:t>sequence.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Accordingly,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following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the</a:t>
            </a:r>
            <a:r>
              <a:rPr sz="716" spc="-10" dirty="0">
                <a:latin typeface="Courier New"/>
                <a:cs typeface="Courier New"/>
              </a:rPr>
              <a:t>SELECT</a:t>
            </a:r>
            <a:r>
              <a:rPr sz="716" spc="-10" dirty="0">
                <a:latin typeface="Arial"/>
                <a:cs typeface="Arial"/>
              </a:rPr>
              <a:t>keyword,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statement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followed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more </a:t>
            </a:r>
            <a:r>
              <a:rPr sz="716" spc="-7" dirty="0">
                <a:latin typeface="Arial"/>
                <a:cs typeface="Arial"/>
              </a:rPr>
              <a:t>clauses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which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they appear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shown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slide.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can’t</a:t>
            </a:r>
            <a:r>
              <a:rPr sz="716" spc="-3" dirty="0">
                <a:latin typeface="Arial"/>
                <a:cs typeface="Arial"/>
              </a:rPr>
              <a:t> use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7" dirty="0">
                <a:latin typeface="Courier New"/>
                <a:cs typeface="Courier New"/>
              </a:rPr>
              <a:t>WHERE</a:t>
            </a:r>
            <a:r>
              <a:rPr sz="716" spc="-7" dirty="0">
                <a:latin typeface="Arial"/>
                <a:cs typeface="Arial"/>
              </a:rPr>
              <a:t>clause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before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7" dirty="0">
                <a:latin typeface="Courier New"/>
                <a:cs typeface="Courier New"/>
              </a:rPr>
              <a:t>FROM</a:t>
            </a:r>
            <a:r>
              <a:rPr sz="716" spc="-7" dirty="0">
                <a:latin typeface="Arial"/>
                <a:cs typeface="Arial"/>
              </a:rPr>
              <a:t>clause.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don’t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use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optional </a:t>
            </a:r>
            <a:r>
              <a:rPr sz="716" spc="-3" dirty="0">
                <a:latin typeface="Arial"/>
                <a:cs typeface="Arial"/>
              </a:rPr>
              <a:t> clauses,</a:t>
            </a:r>
            <a:r>
              <a:rPr sz="716" spc="-7" dirty="0">
                <a:latin typeface="Arial"/>
                <a:cs typeface="Arial"/>
              </a:rPr>
              <a:t> but whichever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ones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 </a:t>
            </a:r>
            <a:r>
              <a:rPr sz="716" spc="-3" dirty="0">
                <a:latin typeface="Arial"/>
                <a:cs typeface="Arial"/>
              </a:rPr>
              <a:t>use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 in 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correct</a:t>
            </a:r>
            <a:r>
              <a:rPr sz="716" spc="-7" dirty="0">
                <a:latin typeface="Arial"/>
                <a:cs typeface="Arial"/>
              </a:rPr>
              <a:t> sequence.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7" dirty="0">
                <a:latin typeface="Arial"/>
                <a:cs typeface="Arial"/>
              </a:rPr>
              <a:t>For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more information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datasets</a:t>
            </a:r>
            <a:r>
              <a:rPr sz="716" spc="-3" dirty="0">
                <a:latin typeface="Arial"/>
                <a:cs typeface="Arial"/>
              </a:rPr>
              <a:t> for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reports,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see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supplementary</a:t>
            </a:r>
            <a:endParaRPr sz="716">
              <a:latin typeface="Arial"/>
              <a:cs typeface="Arial"/>
            </a:endParaRPr>
          </a:p>
          <a:p>
            <a:pPr marL="8659"/>
            <a:r>
              <a:rPr sz="716" i="1" spc="-7" dirty="0">
                <a:latin typeface="Arial"/>
                <a:cs typeface="Arial"/>
              </a:rPr>
              <a:t>FortiAnalyzer</a:t>
            </a:r>
            <a:r>
              <a:rPr sz="716" i="1" spc="27" dirty="0">
                <a:latin typeface="Arial"/>
                <a:cs typeface="Arial"/>
              </a:rPr>
              <a:t> </a:t>
            </a:r>
            <a:r>
              <a:rPr sz="716" i="1" spc="-7" dirty="0">
                <a:latin typeface="Arial"/>
                <a:cs typeface="Arial"/>
              </a:rPr>
              <a:t>SQL</a:t>
            </a:r>
            <a:r>
              <a:rPr sz="716" i="1" spc="-10" dirty="0">
                <a:latin typeface="Arial"/>
                <a:cs typeface="Arial"/>
              </a:rPr>
              <a:t> </a:t>
            </a:r>
            <a:r>
              <a:rPr sz="716" i="1" spc="-7" dirty="0">
                <a:latin typeface="Arial"/>
                <a:cs typeface="Arial"/>
              </a:rPr>
              <a:t>and</a:t>
            </a:r>
            <a:r>
              <a:rPr sz="716" i="1" spc="-14" dirty="0">
                <a:latin typeface="Arial"/>
                <a:cs typeface="Arial"/>
              </a:rPr>
              <a:t> </a:t>
            </a:r>
            <a:r>
              <a:rPr sz="716" i="1" spc="-7" dirty="0">
                <a:latin typeface="Arial"/>
                <a:cs typeface="Arial"/>
              </a:rPr>
              <a:t>Datasets</a:t>
            </a:r>
            <a:r>
              <a:rPr sz="716" spc="-7" dirty="0">
                <a:latin typeface="Arial"/>
                <a:cs typeface="Arial"/>
              </a:rPr>
              <a:t>lesson</a:t>
            </a:r>
            <a:r>
              <a:rPr sz="716" i="1" spc="-7" dirty="0">
                <a:latin typeface="Arial"/>
                <a:cs typeface="Arial"/>
              </a:rPr>
              <a:t>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68078" cy="984599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3464">
              <a:lnSpc>
                <a:spcPct val="99700"/>
              </a:lnSpc>
              <a:spcBef>
                <a:spcPts val="65"/>
              </a:spcBef>
            </a:pP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7" dirty="0">
                <a:latin typeface="Arial"/>
                <a:cs typeface="Arial"/>
              </a:rPr>
              <a:t> GROUP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clause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used</a:t>
            </a:r>
            <a:r>
              <a:rPr sz="716" spc="-3" dirty="0">
                <a:latin typeface="Arial"/>
                <a:cs typeface="Arial"/>
              </a:rPr>
              <a:t> to</a:t>
            </a:r>
            <a:r>
              <a:rPr sz="716" spc="-7" dirty="0">
                <a:latin typeface="Arial"/>
                <a:cs typeface="Arial"/>
              </a:rPr>
              <a:t> create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output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row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each </a:t>
            </a:r>
            <a:r>
              <a:rPr sz="716" spc="-7" dirty="0">
                <a:latin typeface="Arial"/>
                <a:cs typeface="Arial"/>
              </a:rPr>
              <a:t>group.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spc="-7" dirty="0">
                <a:latin typeface="Arial"/>
                <a:cs typeface="Arial"/>
              </a:rPr>
              <a:t> 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usually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aggregate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within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SELECT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statement. </a:t>
            </a:r>
            <a:r>
              <a:rPr sz="716" spc="10" dirty="0">
                <a:latin typeface="Arial"/>
                <a:cs typeface="Arial"/>
              </a:rPr>
              <a:t>We</a:t>
            </a:r>
            <a:r>
              <a:rPr sz="716" spc="-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4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cover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aggregate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later,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essentially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perform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calculation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a set 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values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single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value.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 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-3" dirty="0">
                <a:latin typeface="Arial"/>
                <a:cs typeface="Arial"/>
              </a:rPr>
              <a:t> used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aggregate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similar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the DISTINCT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clause, 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removes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duplicates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result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set</a:t>
            </a:r>
            <a:r>
              <a:rPr sz="716" spc="-7" dirty="0">
                <a:latin typeface="Arial"/>
                <a:cs typeface="Arial"/>
              </a:rPr>
              <a:t> of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SELECT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statement.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>
              <a:lnSpc>
                <a:spcPts val="835"/>
              </a:lnSpc>
            </a:pP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GROUP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-3" dirty="0">
                <a:latin typeface="Arial"/>
                <a:cs typeface="Arial"/>
              </a:rPr>
              <a:t> clause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aggregate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function.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aggregate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endParaRPr sz="716">
              <a:latin typeface="Arial"/>
              <a:cs typeface="Arial"/>
            </a:endParaRPr>
          </a:p>
          <a:p>
            <a:pPr marL="8659">
              <a:lnSpc>
                <a:spcPts val="835"/>
              </a:lnSpc>
            </a:pPr>
            <a:r>
              <a:rPr sz="716" spc="-7" dirty="0">
                <a:latin typeface="Courier New"/>
                <a:cs typeface="Courier New"/>
              </a:rPr>
              <a:t>count(*)</a:t>
            </a:r>
            <a:r>
              <a:rPr sz="716" spc="-7" dirty="0">
                <a:latin typeface="Arial"/>
                <a:cs typeface="Arial"/>
              </a:rPr>
              <a:t>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selects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rows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table,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even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 </a:t>
            </a:r>
            <a:r>
              <a:rPr sz="716" dirty="0">
                <a:latin typeface="Arial"/>
                <a:cs typeface="Arial"/>
              </a:rPr>
              <a:t>some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columns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contain</a:t>
            </a:r>
            <a:r>
              <a:rPr sz="716" spc="-3" dirty="0">
                <a:latin typeface="Arial"/>
                <a:cs typeface="Arial"/>
              </a:rPr>
              <a:t> a</a:t>
            </a:r>
            <a:r>
              <a:rPr sz="716" spc="-7" dirty="0">
                <a:latin typeface="Arial"/>
                <a:cs typeface="Arial"/>
              </a:rPr>
              <a:t> NULL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value.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3" dirty="0">
                <a:latin typeface="Arial"/>
                <a:cs typeface="Arial"/>
              </a:rPr>
              <a:t>In</a:t>
            </a:r>
            <a:r>
              <a:rPr sz="716" spc="-7" dirty="0">
                <a:latin typeface="Arial"/>
                <a:cs typeface="Arial"/>
              </a:rPr>
              <a:t> this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 </a:t>
            </a:r>
            <a:r>
              <a:rPr sz="716" spc="-14" dirty="0">
                <a:latin typeface="Arial"/>
                <a:cs typeface="Arial"/>
              </a:rPr>
              <a:t>we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grouping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-7" dirty="0">
                <a:latin typeface="Courier New"/>
                <a:cs typeface="Courier New"/>
              </a:rPr>
              <a:t>dstip</a:t>
            </a:r>
            <a:r>
              <a:rPr sz="716" spc="-7" dirty="0">
                <a:latin typeface="Arial"/>
                <a:cs typeface="Arial"/>
              </a:rPr>
              <a:t>(destination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IP).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70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44721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404014" cy="999732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3464" algn="just">
              <a:lnSpc>
                <a:spcPct val="99700"/>
              </a:lnSpc>
              <a:spcBef>
                <a:spcPts val="65"/>
              </a:spcBef>
            </a:pPr>
            <a:r>
              <a:rPr sz="716" spc="-7" dirty="0">
                <a:latin typeface="Arial"/>
                <a:cs typeface="Arial"/>
              </a:rPr>
              <a:t>ORDER BY </a:t>
            </a:r>
            <a:r>
              <a:rPr sz="716" spc="-3" dirty="0">
                <a:latin typeface="Arial"/>
                <a:cs typeface="Arial"/>
              </a:rPr>
              <a:t>is a clause </a:t>
            </a:r>
            <a:r>
              <a:rPr sz="716" spc="-7" dirty="0">
                <a:latin typeface="Arial"/>
                <a:cs typeface="Arial"/>
              </a:rPr>
              <a:t>that </a:t>
            </a:r>
            <a:r>
              <a:rPr sz="716" spc="-10" dirty="0">
                <a:latin typeface="Arial"/>
                <a:cs typeface="Arial"/>
              </a:rPr>
              <a:t>allows you </a:t>
            </a:r>
            <a:r>
              <a:rPr sz="716" spc="-3" dirty="0">
                <a:latin typeface="Arial"/>
                <a:cs typeface="Arial"/>
              </a:rPr>
              <a:t>to sort </a:t>
            </a:r>
            <a:r>
              <a:rPr sz="716" spc="-7" dirty="0">
                <a:latin typeface="Arial"/>
                <a:cs typeface="Arial"/>
              </a:rPr>
              <a:t>queries by </a:t>
            </a:r>
            <a:r>
              <a:rPr sz="716" spc="-3" dirty="0">
                <a:latin typeface="Arial"/>
                <a:cs typeface="Arial"/>
              </a:rPr>
              <a:t>column name </a:t>
            </a:r>
            <a:r>
              <a:rPr sz="716" spc="-7" dirty="0">
                <a:latin typeface="Arial"/>
                <a:cs typeface="Arial"/>
              </a:rPr>
              <a:t>or </a:t>
            </a:r>
            <a:r>
              <a:rPr sz="716" spc="-3" dirty="0">
                <a:latin typeface="Arial"/>
                <a:cs typeface="Arial"/>
              </a:rPr>
              <a:t>column number. </a:t>
            </a:r>
            <a:r>
              <a:rPr sz="716" spc="-7" dirty="0">
                <a:latin typeface="Arial"/>
                <a:cs typeface="Arial"/>
              </a:rPr>
              <a:t>By default, </a:t>
            </a:r>
            <a:r>
              <a:rPr sz="716" spc="-10" dirty="0">
                <a:latin typeface="Arial"/>
                <a:cs typeface="Arial"/>
              </a:rPr>
              <a:t>rows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 SQL query </a:t>
            </a:r>
            <a:r>
              <a:rPr sz="716" spc="-3" dirty="0">
                <a:latin typeface="Arial"/>
                <a:cs typeface="Arial"/>
              </a:rPr>
              <a:t>result </a:t>
            </a:r>
            <a:r>
              <a:rPr sz="716" spc="-7" dirty="0">
                <a:latin typeface="Arial"/>
                <a:cs typeface="Arial"/>
              </a:rPr>
              <a:t>table </a:t>
            </a:r>
            <a:r>
              <a:rPr sz="716" spc="-3" dirty="0">
                <a:latin typeface="Arial"/>
                <a:cs typeface="Arial"/>
              </a:rPr>
              <a:t>are </a:t>
            </a:r>
            <a:r>
              <a:rPr sz="716" spc="-7" dirty="0">
                <a:latin typeface="Arial"/>
                <a:cs typeface="Arial"/>
              </a:rPr>
              <a:t>not arranged </a:t>
            </a:r>
            <a:r>
              <a:rPr sz="716" spc="-3" dirty="0">
                <a:latin typeface="Arial"/>
                <a:cs typeface="Arial"/>
              </a:rPr>
              <a:t>in a </a:t>
            </a:r>
            <a:r>
              <a:rPr sz="716" spc="-7" dirty="0">
                <a:latin typeface="Arial"/>
                <a:cs typeface="Arial"/>
              </a:rPr>
              <a:t>particular order, </a:t>
            </a:r>
            <a:r>
              <a:rPr sz="716" spc="-3" dirty="0">
                <a:latin typeface="Arial"/>
                <a:cs typeface="Arial"/>
              </a:rPr>
              <a:t>so </a:t>
            </a:r>
            <a:r>
              <a:rPr sz="716" spc="-14" dirty="0">
                <a:latin typeface="Arial"/>
                <a:cs typeface="Arial"/>
              </a:rPr>
              <a:t>you </a:t>
            </a:r>
            <a:r>
              <a:rPr sz="716" spc="-3" dirty="0">
                <a:latin typeface="Arial"/>
                <a:cs typeface="Arial"/>
              </a:rPr>
              <a:t>can use </a:t>
            </a:r>
            <a:r>
              <a:rPr sz="716" spc="-7" dirty="0">
                <a:latin typeface="Arial"/>
                <a:cs typeface="Arial"/>
              </a:rPr>
              <a:t>the ORDER BY </a:t>
            </a:r>
            <a:r>
              <a:rPr sz="716" spc="-3" dirty="0">
                <a:latin typeface="Arial"/>
                <a:cs typeface="Arial"/>
              </a:rPr>
              <a:t>clause to sort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column </a:t>
            </a:r>
            <a:r>
              <a:rPr sz="716" spc="-7" dirty="0">
                <a:latin typeface="Arial"/>
                <a:cs typeface="Arial"/>
              </a:rPr>
              <a:t>values </a:t>
            </a: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either ascending (</a:t>
            </a:r>
            <a:r>
              <a:rPr sz="716" spc="-7" dirty="0">
                <a:latin typeface="Courier New"/>
                <a:cs typeface="Courier New"/>
              </a:rPr>
              <a:t>asc</a:t>
            </a:r>
            <a:r>
              <a:rPr sz="716" spc="-7" dirty="0">
                <a:latin typeface="Arial"/>
                <a:cs typeface="Arial"/>
              </a:rPr>
              <a:t>) or descending (</a:t>
            </a:r>
            <a:r>
              <a:rPr sz="716" spc="-7" dirty="0">
                <a:latin typeface="Courier New"/>
                <a:cs typeface="Courier New"/>
              </a:rPr>
              <a:t>desc</a:t>
            </a:r>
            <a:r>
              <a:rPr sz="716" spc="-7" dirty="0">
                <a:latin typeface="Arial"/>
                <a:cs typeface="Arial"/>
              </a:rPr>
              <a:t>) order. </a:t>
            </a:r>
            <a:r>
              <a:rPr sz="716" spc="-3" dirty="0">
                <a:latin typeface="Arial"/>
                <a:cs typeface="Arial"/>
              </a:rPr>
              <a:t>If </a:t>
            </a:r>
            <a:r>
              <a:rPr sz="716" spc="-10" dirty="0">
                <a:latin typeface="Arial"/>
                <a:cs typeface="Arial"/>
              </a:rPr>
              <a:t>you </a:t>
            </a:r>
            <a:r>
              <a:rPr sz="716" spc="-3" dirty="0">
                <a:latin typeface="Arial"/>
                <a:cs typeface="Arial"/>
              </a:rPr>
              <a:t>use </a:t>
            </a:r>
            <a:r>
              <a:rPr sz="716" spc="-7" dirty="0">
                <a:latin typeface="Arial"/>
                <a:cs typeface="Arial"/>
              </a:rPr>
              <a:t>this clause and do not </a:t>
            </a:r>
            <a:r>
              <a:rPr sz="716" spc="-3" dirty="0">
                <a:latin typeface="Arial"/>
                <a:cs typeface="Arial"/>
              </a:rPr>
              <a:t>specify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ascending 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descending, the default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ascending.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 marR="219935"/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multiple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columns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specify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different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sort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each.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sort </a:t>
            </a:r>
            <a:r>
              <a:rPr sz="716" spc="-7" dirty="0">
                <a:latin typeface="Arial"/>
                <a:cs typeface="Arial"/>
              </a:rPr>
              <a:t>one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column</a:t>
            </a:r>
            <a:r>
              <a:rPr sz="716" spc="-7" dirty="0">
                <a:latin typeface="Arial"/>
                <a:cs typeface="Arial"/>
              </a:rPr>
              <a:t> in ascending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another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column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descending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we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ordering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session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descending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71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44721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73707" cy="1115148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3464">
              <a:lnSpc>
                <a:spcPct val="99800"/>
              </a:lnSpc>
              <a:spcBef>
                <a:spcPts val="65"/>
              </a:spcBef>
            </a:pPr>
            <a:r>
              <a:rPr sz="716" spc="-7" dirty="0">
                <a:latin typeface="Arial"/>
                <a:cs typeface="Arial"/>
              </a:rPr>
              <a:t>By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default,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results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satisfy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conditions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specified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 </a:t>
            </a:r>
            <a:r>
              <a:rPr sz="716" spc="-7" dirty="0">
                <a:latin typeface="Arial"/>
                <a:cs typeface="Arial"/>
              </a:rPr>
              <a:t>returned.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However,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only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 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retrieve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subset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records,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place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limit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records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returned.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do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this, use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LIMIT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clause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3" dirty="0">
                <a:latin typeface="Arial"/>
                <a:cs typeface="Arial"/>
              </a:rPr>
              <a:t>specify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number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spc="-3" dirty="0">
                <a:latin typeface="Arial"/>
                <a:cs typeface="Arial"/>
              </a:rPr>
              <a:t> results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want.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spc="-7" dirty="0">
                <a:latin typeface="Courier New"/>
                <a:cs typeface="Courier New"/>
              </a:rPr>
              <a:t>LIMIT</a:t>
            </a:r>
            <a:r>
              <a:rPr sz="716" spc="14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7</a:t>
            </a:r>
            <a:r>
              <a:rPr sz="716" spc="-7" dirty="0">
                <a:latin typeface="Arial"/>
                <a:cs typeface="Arial"/>
              </a:rPr>
              <a:t>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great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way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making sure </a:t>
            </a:r>
            <a:r>
              <a:rPr sz="716" spc="-7" dirty="0">
                <a:latin typeface="Arial"/>
                <a:cs typeface="Arial"/>
              </a:rPr>
              <a:t>that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doesn’t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unnecessary CPU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memory,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especially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large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scale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deployment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lots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-7" dirty="0">
                <a:latin typeface="Arial"/>
                <a:cs typeface="Arial"/>
              </a:rPr>
              <a:t> devices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logging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FortiAnalyzer.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also</a:t>
            </a:r>
            <a:r>
              <a:rPr sz="716" spc="-3" dirty="0">
                <a:latin typeface="Arial"/>
                <a:cs typeface="Arial"/>
              </a:rPr>
              <a:t> combine </a:t>
            </a:r>
            <a:r>
              <a:rPr sz="716" spc="-10" dirty="0">
                <a:latin typeface="Arial"/>
                <a:cs typeface="Arial"/>
              </a:rPr>
              <a:t>LIMIT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 </a:t>
            </a:r>
            <a:r>
              <a:rPr sz="716" spc="-3" dirty="0">
                <a:latin typeface="Arial"/>
                <a:cs typeface="Arial"/>
              </a:rPr>
              <a:t>asc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get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“top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&lt;x&gt; </a:t>
            </a:r>
            <a:r>
              <a:rPr sz="716" spc="-3" dirty="0">
                <a:latin typeface="Arial"/>
                <a:cs typeface="Arial"/>
              </a:rPr>
              <a:t> results”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(or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desc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“bottom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&lt;x&gt;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results”).</a:t>
            </a:r>
            <a:endParaRPr sz="716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50">
              <a:latin typeface="Arial"/>
              <a:cs typeface="Arial"/>
            </a:endParaRPr>
          </a:p>
          <a:p>
            <a:pPr marL="8659" marR="43727">
              <a:lnSpc>
                <a:spcPct val="99500"/>
              </a:lnSpc>
            </a:pP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conjunction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LIMIT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clause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OFFSET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clause.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offsets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results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set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value.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place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limit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7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records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 </a:t>
            </a:r>
            <a:r>
              <a:rPr sz="716" spc="-3" dirty="0">
                <a:latin typeface="Arial"/>
                <a:cs typeface="Arial"/>
              </a:rPr>
              <a:t>offset</a:t>
            </a:r>
            <a:r>
              <a:rPr sz="716" spc="-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1,</a:t>
            </a:r>
            <a:r>
              <a:rPr sz="716" spc="-7" dirty="0">
                <a:latin typeface="Arial"/>
                <a:cs typeface="Arial"/>
              </a:rPr>
              <a:t> the </a:t>
            </a:r>
            <a:r>
              <a:rPr sz="716" spc="-3" dirty="0">
                <a:latin typeface="Arial"/>
                <a:cs typeface="Arial"/>
              </a:rPr>
              <a:t>first record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would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normally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skipped</a:t>
            </a:r>
            <a:r>
              <a:rPr sz="716" spc="-7" dirty="0">
                <a:latin typeface="Arial"/>
                <a:cs typeface="Arial"/>
              </a:rPr>
              <a:t> and instead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2</a:t>
            </a:r>
            <a:r>
              <a:rPr sz="716" spc="-7" dirty="0">
                <a:latin typeface="Arial"/>
                <a:cs typeface="Arial"/>
              </a:rPr>
              <a:t> through </a:t>
            </a:r>
            <a:r>
              <a:rPr sz="716" spc="-3" dirty="0">
                <a:latin typeface="Arial"/>
                <a:cs typeface="Arial"/>
              </a:rPr>
              <a:t>8 are</a:t>
            </a:r>
            <a:r>
              <a:rPr sz="716" spc="-7" dirty="0">
                <a:latin typeface="Arial"/>
                <a:cs typeface="Arial"/>
              </a:rPr>
              <a:t> returned.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72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453324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20886" cy="2212640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124688" algn="just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As </a:t>
            </a:r>
            <a:r>
              <a:rPr sz="716" spc="-10" dirty="0">
                <a:latin typeface="Arial"/>
                <a:cs typeface="Arial"/>
              </a:rPr>
              <a:t>we’ve </a:t>
            </a:r>
            <a:r>
              <a:rPr sz="716" spc="-7" dirty="0">
                <a:latin typeface="Arial"/>
                <a:cs typeface="Arial"/>
              </a:rPr>
              <a:t>been introducing and explaining the </a:t>
            </a:r>
            <a:r>
              <a:rPr sz="716" spc="-3" dirty="0">
                <a:latin typeface="Arial"/>
                <a:cs typeface="Arial"/>
              </a:rPr>
              <a:t>main </a:t>
            </a:r>
            <a:r>
              <a:rPr sz="716" spc="-7" dirty="0">
                <a:latin typeface="Arial"/>
                <a:cs typeface="Arial"/>
              </a:rPr>
              <a:t>SQL </a:t>
            </a:r>
            <a:r>
              <a:rPr sz="716" spc="-3" dirty="0">
                <a:latin typeface="Arial"/>
                <a:cs typeface="Arial"/>
              </a:rPr>
              <a:t>clauses, </a:t>
            </a:r>
            <a:r>
              <a:rPr sz="716" spc="-10" dirty="0">
                <a:latin typeface="Arial"/>
                <a:cs typeface="Arial"/>
              </a:rPr>
              <a:t>we’ve </a:t>
            </a:r>
            <a:r>
              <a:rPr sz="716" spc="-7" dirty="0">
                <a:latin typeface="Arial"/>
                <a:cs typeface="Arial"/>
              </a:rPr>
              <a:t>been </a:t>
            </a:r>
            <a:r>
              <a:rPr sz="716" spc="-3" dirty="0">
                <a:latin typeface="Arial"/>
                <a:cs typeface="Arial"/>
              </a:rPr>
              <a:t>forming a full </a:t>
            </a:r>
            <a:r>
              <a:rPr sz="716" spc="-7" dirty="0">
                <a:latin typeface="Arial"/>
                <a:cs typeface="Arial"/>
              </a:rPr>
              <a:t>dataset query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along the </a:t>
            </a:r>
            <a:r>
              <a:rPr sz="716" spc="-14" dirty="0">
                <a:latin typeface="Arial"/>
                <a:cs typeface="Arial"/>
              </a:rPr>
              <a:t>way.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visually </a:t>
            </a:r>
            <a:r>
              <a:rPr sz="716" spc="-3" dirty="0">
                <a:latin typeface="Arial"/>
                <a:cs typeface="Arial"/>
              </a:rPr>
              <a:t>see </a:t>
            </a:r>
            <a:r>
              <a:rPr sz="716" spc="-7" dirty="0">
                <a:latin typeface="Arial"/>
                <a:cs typeface="Arial"/>
              </a:rPr>
              <a:t>how </a:t>
            </a:r>
            <a:r>
              <a:rPr sz="716" spc="-3" dirty="0">
                <a:latin typeface="Arial"/>
                <a:cs typeface="Arial"/>
              </a:rPr>
              <a:t>it </a:t>
            </a:r>
            <a:r>
              <a:rPr sz="716" spc="-7" dirty="0">
                <a:latin typeface="Arial"/>
                <a:cs typeface="Arial"/>
              </a:rPr>
              <a:t>all ties together, </a:t>
            </a:r>
            <a:r>
              <a:rPr sz="716" spc="-14" dirty="0">
                <a:latin typeface="Arial"/>
                <a:cs typeface="Arial"/>
              </a:rPr>
              <a:t>we </a:t>
            </a:r>
            <a:r>
              <a:rPr sz="716" spc="-3" dirty="0">
                <a:latin typeface="Arial"/>
                <a:cs typeface="Arial"/>
              </a:rPr>
              <a:t>can use </a:t>
            </a:r>
            <a:r>
              <a:rPr sz="716" spc="-7" dirty="0">
                <a:latin typeface="Arial"/>
                <a:cs typeface="Arial"/>
              </a:rPr>
              <a:t>the dataset</a:t>
            </a:r>
            <a:r>
              <a:rPr sz="716" b="1" spc="-7" dirty="0">
                <a:latin typeface="Arial"/>
                <a:cs typeface="Arial"/>
              </a:rPr>
              <a:t>Test</a:t>
            </a:r>
            <a:r>
              <a:rPr sz="716" spc="-7" dirty="0">
                <a:latin typeface="Arial"/>
                <a:cs typeface="Arial"/>
              </a:rPr>
              <a:t>feature </a:t>
            </a: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the GUI. </a:t>
            </a:r>
            <a:r>
              <a:rPr sz="716" spc="-3" dirty="0">
                <a:latin typeface="Arial"/>
                <a:cs typeface="Arial"/>
              </a:rPr>
              <a:t>The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feature 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intended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test</a:t>
            </a:r>
            <a:r>
              <a:rPr sz="716" spc="-7" dirty="0">
                <a:latin typeface="Arial"/>
                <a:cs typeface="Arial"/>
              </a:rPr>
              <a:t> 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modify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query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-7" dirty="0">
                <a:latin typeface="Arial"/>
                <a:cs typeface="Arial"/>
              </a:rPr>
              <a:t> order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get the</a:t>
            </a:r>
            <a:r>
              <a:rPr sz="716" spc="-3" dirty="0">
                <a:latin typeface="Arial"/>
                <a:cs typeface="Arial"/>
              </a:rPr>
              <a:t> specific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output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682">
              <a:latin typeface="Arial"/>
              <a:cs typeface="Arial"/>
            </a:endParaRPr>
          </a:p>
          <a:p>
            <a:pPr marL="8659" marR="28574" algn="just">
              <a:lnSpc>
                <a:spcPct val="101400"/>
              </a:lnSpc>
            </a:pPr>
            <a:r>
              <a:rPr sz="716" spc="-7" dirty="0">
                <a:latin typeface="Arial"/>
                <a:cs typeface="Arial"/>
              </a:rPr>
              <a:t>Ensure </a:t>
            </a:r>
            <a:r>
              <a:rPr sz="716" spc="-14" dirty="0">
                <a:latin typeface="Arial"/>
                <a:cs typeface="Arial"/>
              </a:rPr>
              <a:t>you </a:t>
            </a:r>
            <a:r>
              <a:rPr sz="716" spc="-3" dirty="0">
                <a:latin typeface="Arial"/>
                <a:cs typeface="Arial"/>
              </a:rPr>
              <a:t>select </a:t>
            </a:r>
            <a:r>
              <a:rPr sz="716" spc="-7" dirty="0">
                <a:latin typeface="Arial"/>
                <a:cs typeface="Arial"/>
              </a:rPr>
              <a:t>the log </a:t>
            </a:r>
            <a:r>
              <a:rPr sz="716" spc="-10" dirty="0">
                <a:latin typeface="Arial"/>
                <a:cs typeface="Arial"/>
              </a:rPr>
              <a:t>type </a:t>
            </a:r>
            <a:r>
              <a:rPr sz="716" spc="-3" dirty="0">
                <a:latin typeface="Arial"/>
                <a:cs typeface="Arial"/>
              </a:rPr>
              <a:t>for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10" dirty="0">
                <a:latin typeface="Arial"/>
                <a:cs typeface="Arial"/>
              </a:rPr>
              <a:t>query. </a:t>
            </a:r>
            <a:r>
              <a:rPr sz="716" spc="-3" dirty="0">
                <a:latin typeface="Arial"/>
                <a:cs typeface="Arial"/>
              </a:rPr>
              <a:t>The </a:t>
            </a:r>
            <a:r>
              <a:rPr sz="716" spc="-7" dirty="0">
                <a:latin typeface="Arial"/>
                <a:cs typeface="Arial"/>
              </a:rPr>
              <a:t>query </a:t>
            </a:r>
            <a:r>
              <a:rPr sz="716" spc="-3" dirty="0">
                <a:latin typeface="Arial"/>
                <a:cs typeface="Arial"/>
              </a:rPr>
              <a:t>uses </a:t>
            </a:r>
            <a:r>
              <a:rPr sz="716" spc="-7" dirty="0">
                <a:latin typeface="Arial"/>
                <a:cs typeface="Arial"/>
              </a:rPr>
              <a:t>the generic</a:t>
            </a:r>
            <a:r>
              <a:rPr sz="716" spc="-7" dirty="0">
                <a:latin typeface="Courier New"/>
                <a:cs typeface="Courier New"/>
              </a:rPr>
              <a:t>$log</a:t>
            </a:r>
            <a:r>
              <a:rPr sz="716" spc="-7" dirty="0">
                <a:latin typeface="Arial"/>
                <a:cs typeface="Arial"/>
              </a:rPr>
              <a:t>, but </a:t>
            </a:r>
            <a:r>
              <a:rPr sz="716" spc="-3" dirty="0">
                <a:latin typeface="Arial"/>
                <a:cs typeface="Arial"/>
              </a:rPr>
              <a:t>it references </a:t>
            </a:r>
            <a:r>
              <a:rPr sz="716" spc="-7" dirty="0">
                <a:latin typeface="Arial"/>
                <a:cs typeface="Arial"/>
              </a:rPr>
              <a:t>the log </a:t>
            </a:r>
            <a:r>
              <a:rPr sz="716" spc="-10" dirty="0">
                <a:latin typeface="Arial"/>
                <a:cs typeface="Arial"/>
              </a:rPr>
              <a:t>type 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specified </a:t>
            </a:r>
            <a:r>
              <a:rPr sz="716" spc="-7" dirty="0">
                <a:latin typeface="Arial"/>
                <a:cs typeface="Arial"/>
              </a:rPr>
              <a:t>in the</a:t>
            </a:r>
            <a:r>
              <a:rPr sz="716" b="1" spc="-7" dirty="0">
                <a:latin typeface="Arial"/>
                <a:cs typeface="Arial"/>
              </a:rPr>
              <a:t>Log </a:t>
            </a:r>
            <a:r>
              <a:rPr sz="716" b="1" spc="-10" dirty="0">
                <a:latin typeface="Arial"/>
                <a:cs typeface="Arial"/>
              </a:rPr>
              <a:t>Type</a:t>
            </a:r>
            <a:r>
              <a:rPr sz="716" spc="-10" dirty="0">
                <a:latin typeface="Arial"/>
                <a:cs typeface="Arial"/>
              </a:rPr>
              <a:t>drop-down </a:t>
            </a:r>
            <a:r>
              <a:rPr sz="716" spc="-3" dirty="0">
                <a:latin typeface="Arial"/>
                <a:cs typeface="Arial"/>
              </a:rPr>
              <a:t>field (in </a:t>
            </a:r>
            <a:r>
              <a:rPr sz="716" spc="-7" dirty="0">
                <a:latin typeface="Arial"/>
                <a:cs typeface="Arial"/>
              </a:rPr>
              <a:t>this example, </a:t>
            </a:r>
            <a:r>
              <a:rPr sz="716" spc="-3" dirty="0">
                <a:latin typeface="Arial"/>
                <a:cs typeface="Arial"/>
              </a:rPr>
              <a:t>Traffic). </a:t>
            </a:r>
            <a:r>
              <a:rPr sz="716" spc="-14" dirty="0">
                <a:latin typeface="Arial"/>
                <a:cs typeface="Arial"/>
              </a:rPr>
              <a:t>You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enter the </a:t>
            </a:r>
            <a:r>
              <a:rPr sz="716" spc="-3" dirty="0">
                <a:latin typeface="Arial"/>
                <a:cs typeface="Arial"/>
              </a:rPr>
              <a:t>specific </a:t>
            </a:r>
            <a:r>
              <a:rPr sz="716" spc="-7" dirty="0">
                <a:latin typeface="Arial"/>
                <a:cs typeface="Arial"/>
              </a:rPr>
              <a:t>log </a:t>
            </a:r>
            <a:r>
              <a:rPr sz="716" spc="-14" dirty="0">
                <a:latin typeface="Arial"/>
                <a:cs typeface="Arial"/>
              </a:rPr>
              <a:t>type </a:t>
            </a: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 instead </a:t>
            </a:r>
            <a:r>
              <a:rPr sz="716" spc="-3" dirty="0">
                <a:latin typeface="Arial"/>
                <a:cs typeface="Arial"/>
              </a:rPr>
              <a:t>(for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spc="-7" dirty="0">
                <a:latin typeface="Courier New"/>
                <a:cs typeface="Courier New"/>
              </a:rPr>
              <a:t>$log-traffic)</a:t>
            </a:r>
            <a:r>
              <a:rPr sz="716" spc="-7" dirty="0">
                <a:latin typeface="Arial"/>
                <a:cs typeface="Arial"/>
              </a:rPr>
              <a:t>, but should </a:t>
            </a:r>
            <a:r>
              <a:rPr sz="716" spc="-14" dirty="0">
                <a:latin typeface="Arial"/>
                <a:cs typeface="Arial"/>
              </a:rPr>
              <a:t>you </a:t>
            </a:r>
            <a:r>
              <a:rPr sz="716" spc="-10" dirty="0">
                <a:latin typeface="Arial"/>
                <a:cs typeface="Arial"/>
              </a:rPr>
              <a:t>want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view this query on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different log </a:t>
            </a:r>
            <a:r>
              <a:rPr sz="716" spc="-10" dirty="0">
                <a:latin typeface="Arial"/>
                <a:cs typeface="Arial"/>
              </a:rPr>
              <a:t>type </a:t>
            </a:r>
            <a:r>
              <a:rPr sz="716" spc="-7" dirty="0">
                <a:latin typeface="Arial"/>
                <a:cs typeface="Arial"/>
              </a:rPr>
              <a:t> later, it’s </a:t>
            </a:r>
            <a:r>
              <a:rPr sz="716" spc="-3" dirty="0">
                <a:latin typeface="Arial"/>
                <a:cs typeface="Arial"/>
              </a:rPr>
              <a:t>less risky </a:t>
            </a:r>
            <a:r>
              <a:rPr sz="716" spc="-7" dirty="0">
                <a:latin typeface="Arial"/>
                <a:cs typeface="Arial"/>
              </a:rPr>
              <a:t>and easier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change </a:t>
            </a:r>
            <a:r>
              <a:rPr sz="716" spc="-3" dirty="0">
                <a:latin typeface="Arial"/>
                <a:cs typeface="Arial"/>
              </a:rPr>
              <a:t>from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b="1" spc="-7" dirty="0">
                <a:latin typeface="Arial"/>
                <a:cs typeface="Arial"/>
              </a:rPr>
              <a:t>Log </a:t>
            </a:r>
            <a:r>
              <a:rPr sz="716" b="1" spc="-10" dirty="0">
                <a:latin typeface="Arial"/>
                <a:cs typeface="Arial"/>
              </a:rPr>
              <a:t>Type</a:t>
            </a:r>
            <a:r>
              <a:rPr sz="716" spc="-10" dirty="0">
                <a:latin typeface="Arial"/>
                <a:cs typeface="Arial"/>
              </a:rPr>
              <a:t>drop-down </a:t>
            </a:r>
            <a:r>
              <a:rPr sz="716" spc="-3" dirty="0">
                <a:latin typeface="Arial"/>
                <a:cs typeface="Arial"/>
              </a:rPr>
              <a:t>field </a:t>
            </a:r>
            <a:r>
              <a:rPr sz="716" spc="-7" dirty="0">
                <a:latin typeface="Arial"/>
                <a:cs typeface="Arial"/>
              </a:rPr>
              <a:t>than in the actual dataset query </a:t>
            </a:r>
            <a:r>
              <a:rPr sz="716" spc="-3" dirty="0">
                <a:latin typeface="Arial"/>
                <a:cs typeface="Arial"/>
              </a:rPr>
              <a:t> itself.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88753" algn="just"/>
            <a:r>
              <a:rPr sz="716" spc="-7" dirty="0">
                <a:latin typeface="Arial"/>
                <a:cs typeface="Arial"/>
              </a:rPr>
              <a:t>On the right </a:t>
            </a:r>
            <a:r>
              <a:rPr sz="716" spc="-3" dirty="0">
                <a:latin typeface="Arial"/>
                <a:cs typeface="Arial"/>
              </a:rPr>
              <a:t>side of </a:t>
            </a:r>
            <a:r>
              <a:rPr sz="716" spc="-7" dirty="0">
                <a:latin typeface="Arial"/>
                <a:cs typeface="Arial"/>
              </a:rPr>
              <a:t>the dialog box, </a:t>
            </a:r>
            <a:r>
              <a:rPr sz="716" spc="-10" dirty="0">
                <a:latin typeface="Arial"/>
                <a:cs typeface="Arial"/>
              </a:rPr>
              <a:t>you </a:t>
            </a:r>
            <a:r>
              <a:rPr sz="716" dirty="0">
                <a:latin typeface="Arial"/>
                <a:cs typeface="Arial"/>
              </a:rPr>
              <a:t>must </a:t>
            </a:r>
            <a:r>
              <a:rPr sz="716" spc="-3" dirty="0">
                <a:latin typeface="Arial"/>
                <a:cs typeface="Arial"/>
              </a:rPr>
              <a:t>also specify </a:t>
            </a:r>
            <a:r>
              <a:rPr sz="716" spc="-7" dirty="0">
                <a:latin typeface="Arial"/>
                <a:cs typeface="Arial"/>
              </a:rPr>
              <a:t>the device or devices on which </a:t>
            </a:r>
            <a:r>
              <a:rPr sz="716" spc="-3" dirty="0">
                <a:latin typeface="Arial"/>
                <a:cs typeface="Arial"/>
              </a:rPr>
              <a:t>to use </a:t>
            </a:r>
            <a:r>
              <a:rPr sz="716" spc="-7" dirty="0">
                <a:latin typeface="Arial"/>
                <a:cs typeface="Arial"/>
              </a:rPr>
              <a:t>this </a:t>
            </a:r>
            <a:r>
              <a:rPr sz="716" spc="-10" dirty="0">
                <a:latin typeface="Arial"/>
                <a:cs typeface="Arial"/>
              </a:rPr>
              <a:t>query. </a:t>
            </a:r>
            <a:r>
              <a:rPr sz="716" spc="-7" dirty="0">
                <a:latin typeface="Arial"/>
                <a:cs typeface="Arial"/>
              </a:rPr>
              <a:t> Here,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we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specified</a:t>
            </a:r>
            <a:r>
              <a:rPr sz="716" b="1" spc="-7" dirty="0">
                <a:latin typeface="Arial"/>
                <a:cs typeface="Arial"/>
              </a:rPr>
              <a:t>All</a:t>
            </a:r>
            <a:r>
              <a:rPr sz="716" b="1" spc="31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Devices</a:t>
            </a:r>
            <a:r>
              <a:rPr sz="716" spc="-7" dirty="0">
                <a:latin typeface="Arial"/>
                <a:cs typeface="Arial"/>
              </a:rPr>
              <a:t>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682">
              <a:latin typeface="Arial"/>
              <a:cs typeface="Arial"/>
            </a:endParaRPr>
          </a:p>
          <a:p>
            <a:pPr marL="8659" marR="65807">
              <a:lnSpc>
                <a:spcPct val="102400"/>
              </a:lnSpc>
            </a:pP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also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period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7" dirty="0">
                <a:latin typeface="Arial"/>
                <a:cs typeface="Arial"/>
              </a:rPr>
              <a:t> this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query.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mentioned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earlier,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7" dirty="0">
                <a:latin typeface="Courier New"/>
                <a:cs typeface="Courier New"/>
              </a:rPr>
              <a:t>$filter</a:t>
            </a:r>
            <a:r>
              <a:rPr sz="716" spc="-7" dirty="0">
                <a:latin typeface="Arial"/>
                <a:cs typeface="Arial"/>
              </a:rPr>
              <a:t>expression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our</a:t>
            </a:r>
            <a:r>
              <a:rPr sz="716" dirty="0">
                <a:latin typeface="Arial"/>
                <a:cs typeface="Arial"/>
              </a:rPr>
              <a:t> WHERE</a:t>
            </a:r>
            <a:r>
              <a:rPr sz="716" spc="-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clause </a:t>
            </a:r>
            <a:r>
              <a:rPr sz="716" spc="-7" dirty="0">
                <a:latin typeface="Arial"/>
                <a:cs typeface="Arial"/>
              </a:rPr>
              <a:t>states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we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limit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results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time </a:t>
            </a:r>
            <a:r>
              <a:rPr sz="716" spc="-7" dirty="0">
                <a:latin typeface="Arial"/>
                <a:cs typeface="Arial"/>
              </a:rPr>
              <a:t>period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we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specify.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b="1" spc="-7" dirty="0">
                <a:latin typeface="Arial"/>
                <a:cs typeface="Arial"/>
              </a:rPr>
              <a:t>Time</a:t>
            </a:r>
            <a:r>
              <a:rPr sz="716" b="1" spc="10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Period </a:t>
            </a:r>
            <a:r>
              <a:rPr sz="716" b="1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drop-down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box 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where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we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specify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</a:t>
            </a:r>
            <a:r>
              <a:rPr sz="716" spc="-7" dirty="0">
                <a:latin typeface="Arial"/>
                <a:cs typeface="Arial"/>
              </a:rPr>
              <a:t> period.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 marR="3464"/>
            <a:r>
              <a:rPr sz="716" spc="-3" dirty="0">
                <a:latin typeface="Arial"/>
                <a:cs typeface="Arial"/>
              </a:rPr>
              <a:t>If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error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query,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error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message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appears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window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below.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correct,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 results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appear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window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below.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Since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results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appear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window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below,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we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know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our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has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been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correctly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formed.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73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49533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89726" cy="2325619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200453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Now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let’s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align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written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visual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results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fully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understand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interpreted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648">
              <a:latin typeface="Arial"/>
              <a:cs typeface="Arial"/>
            </a:endParaRPr>
          </a:p>
          <a:p>
            <a:pPr marL="8659" marR="134645">
              <a:lnSpc>
                <a:spcPct val="105700"/>
              </a:lnSpc>
            </a:pPr>
            <a:r>
              <a:rPr sz="716" spc="-7" dirty="0">
                <a:latin typeface="Courier New"/>
                <a:cs typeface="Courier New"/>
              </a:rPr>
              <a:t>SELECT</a:t>
            </a:r>
            <a:r>
              <a:rPr sz="716" spc="14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dstip</a:t>
            </a:r>
            <a:r>
              <a:rPr sz="716" spc="14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as</a:t>
            </a:r>
            <a:r>
              <a:rPr sz="716" spc="14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destination_ip,</a:t>
            </a:r>
            <a:r>
              <a:rPr sz="716" spc="37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count(*)</a:t>
            </a:r>
            <a:r>
              <a:rPr sz="716" spc="27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as</a:t>
            </a:r>
            <a:r>
              <a:rPr sz="716" spc="3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session</a:t>
            </a:r>
            <a:r>
              <a:rPr sz="716" spc="-7" dirty="0">
                <a:latin typeface="Arial"/>
                <a:cs typeface="Arial"/>
              </a:rPr>
              <a:t>: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says,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select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destination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address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call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column </a:t>
            </a:r>
            <a:r>
              <a:rPr sz="716" spc="-7" dirty="0">
                <a:latin typeface="Arial"/>
                <a:cs typeface="Arial"/>
              </a:rPr>
              <a:t>“destination_ip”.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Select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count</a:t>
            </a:r>
            <a:r>
              <a:rPr sz="716" spc="-3" dirty="0">
                <a:latin typeface="Arial"/>
                <a:cs typeface="Arial"/>
              </a:rPr>
              <a:t> (all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data)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call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column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“session”.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682">
              <a:latin typeface="Arial"/>
              <a:cs typeface="Arial"/>
            </a:endParaRPr>
          </a:p>
          <a:p>
            <a:pPr marL="8659"/>
            <a:r>
              <a:rPr sz="716" spc="-7" dirty="0">
                <a:latin typeface="Courier New"/>
                <a:cs typeface="Courier New"/>
              </a:rPr>
              <a:t>FROM</a:t>
            </a:r>
            <a:r>
              <a:rPr sz="716" spc="10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$log</a:t>
            </a:r>
            <a:r>
              <a:rPr sz="716" spc="-7" dirty="0">
                <a:latin typeface="Arial"/>
                <a:cs typeface="Arial"/>
              </a:rPr>
              <a:t>: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says,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traffic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specified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b="1" spc="-7" dirty="0">
                <a:latin typeface="Arial"/>
                <a:cs typeface="Arial"/>
              </a:rPr>
              <a:t>Log</a:t>
            </a:r>
            <a:r>
              <a:rPr sz="716" b="1" spc="10" dirty="0">
                <a:latin typeface="Arial"/>
                <a:cs typeface="Arial"/>
              </a:rPr>
              <a:t> </a:t>
            </a:r>
            <a:r>
              <a:rPr sz="716" b="1" spc="-10" dirty="0">
                <a:latin typeface="Arial"/>
                <a:cs typeface="Arial"/>
              </a:rPr>
              <a:t>Type</a:t>
            </a:r>
            <a:r>
              <a:rPr sz="716" spc="-10" dirty="0">
                <a:latin typeface="Arial"/>
                <a:cs typeface="Arial"/>
              </a:rPr>
              <a:t>drop-down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list.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17"/>
              </a:spcBef>
            </a:pPr>
            <a:endParaRPr sz="716">
              <a:latin typeface="Arial"/>
              <a:cs typeface="Arial"/>
            </a:endParaRPr>
          </a:p>
          <a:p>
            <a:pPr marL="8659" marR="3464">
              <a:lnSpc>
                <a:spcPct val="102400"/>
              </a:lnSpc>
            </a:pPr>
            <a:r>
              <a:rPr sz="716" spc="-7" dirty="0">
                <a:latin typeface="Courier New"/>
                <a:cs typeface="Courier New"/>
              </a:rPr>
              <a:t>WHERE</a:t>
            </a:r>
            <a:r>
              <a:rPr sz="716" spc="20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$filter</a:t>
            </a:r>
            <a:r>
              <a:rPr sz="716" spc="24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and</a:t>
            </a:r>
            <a:r>
              <a:rPr sz="716" spc="10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dstip</a:t>
            </a:r>
            <a:r>
              <a:rPr sz="716" spc="14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is</a:t>
            </a:r>
            <a:r>
              <a:rPr sz="716" spc="3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not</a:t>
            </a:r>
            <a:r>
              <a:rPr sz="716" spc="14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null</a:t>
            </a:r>
            <a:r>
              <a:rPr sz="716" spc="-7" dirty="0">
                <a:latin typeface="Arial"/>
                <a:cs typeface="Arial"/>
              </a:rPr>
              <a:t>: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says,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limit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results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-3" dirty="0">
                <a:latin typeface="Arial"/>
                <a:cs typeface="Arial"/>
              </a:rPr>
              <a:t> time </a:t>
            </a:r>
            <a:r>
              <a:rPr sz="716" spc="-7" dirty="0">
                <a:latin typeface="Arial"/>
                <a:cs typeface="Arial"/>
              </a:rPr>
              <a:t>period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specified, </a:t>
            </a:r>
            <a:r>
              <a:rPr sz="716" spc="-7" dirty="0">
                <a:latin typeface="Arial"/>
                <a:cs typeface="Arial"/>
              </a:rPr>
              <a:t>which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b="1" spc="-7" dirty="0">
                <a:latin typeface="Arial"/>
                <a:cs typeface="Arial"/>
              </a:rPr>
              <a:t>Today</a:t>
            </a:r>
            <a:r>
              <a:rPr sz="716" spc="-7" dirty="0">
                <a:latin typeface="Arial"/>
                <a:cs typeface="Arial"/>
              </a:rPr>
              <a:t>according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selection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the</a:t>
            </a:r>
            <a:r>
              <a:rPr sz="716" b="1" spc="-10" dirty="0">
                <a:latin typeface="Arial"/>
                <a:cs typeface="Arial"/>
              </a:rPr>
              <a:t>Time</a:t>
            </a:r>
            <a:r>
              <a:rPr sz="716" b="1" spc="34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Period</a:t>
            </a:r>
            <a:r>
              <a:rPr sz="716" spc="-7" dirty="0">
                <a:latin typeface="Arial"/>
                <a:cs typeface="Arial"/>
              </a:rPr>
              <a:t>drop-down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list,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only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provide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destination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addresses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null.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“null”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represents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unknown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data—it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represent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zero.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17"/>
              </a:spcBef>
            </a:pPr>
            <a:endParaRPr sz="648">
              <a:latin typeface="Arial"/>
              <a:cs typeface="Arial"/>
            </a:endParaRPr>
          </a:p>
          <a:p>
            <a:pPr marL="8659" marR="53685">
              <a:lnSpc>
                <a:spcPct val="105700"/>
              </a:lnSpc>
            </a:pPr>
            <a:r>
              <a:rPr sz="716" spc="-7" dirty="0">
                <a:latin typeface="Courier New"/>
                <a:cs typeface="Courier New"/>
              </a:rPr>
              <a:t>GROUP</a:t>
            </a:r>
            <a:r>
              <a:rPr sz="716" spc="27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BY</a:t>
            </a:r>
            <a:r>
              <a:rPr sz="716" spc="10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dstip</a:t>
            </a:r>
            <a:r>
              <a:rPr sz="716" spc="-7" dirty="0">
                <a:latin typeface="Arial"/>
                <a:cs typeface="Arial"/>
              </a:rPr>
              <a:t>: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says,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group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results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destination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IP.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Remember, </a:t>
            </a:r>
            <a:r>
              <a:rPr sz="716" spc="-14" dirty="0">
                <a:latin typeface="Arial"/>
                <a:cs typeface="Arial"/>
              </a:rPr>
              <a:t>we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specified </a:t>
            </a:r>
            <a:r>
              <a:rPr sz="716" spc="-14" dirty="0">
                <a:latin typeface="Arial"/>
                <a:cs typeface="Arial"/>
              </a:rPr>
              <a:t>we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wanted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dstip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column</a:t>
            </a:r>
            <a:r>
              <a:rPr sz="716" spc="-7" dirty="0">
                <a:latin typeface="Arial"/>
                <a:cs typeface="Arial"/>
              </a:rPr>
              <a:t> called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“destination_ip”.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648">
              <a:latin typeface="Arial"/>
              <a:cs typeface="Arial"/>
            </a:endParaRPr>
          </a:p>
          <a:p>
            <a:pPr marL="8659" marR="265394">
              <a:lnSpc>
                <a:spcPct val="105700"/>
              </a:lnSpc>
            </a:pPr>
            <a:r>
              <a:rPr sz="716" spc="-7" dirty="0">
                <a:latin typeface="Courier New"/>
                <a:cs typeface="Courier New"/>
              </a:rPr>
              <a:t>ORDER</a:t>
            </a:r>
            <a:r>
              <a:rPr sz="716" spc="24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BY</a:t>
            </a:r>
            <a:r>
              <a:rPr sz="716" spc="10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session</a:t>
            </a:r>
            <a:r>
              <a:rPr sz="716" spc="24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desc</a:t>
            </a:r>
            <a:r>
              <a:rPr sz="716" spc="-7" dirty="0">
                <a:latin typeface="Arial"/>
                <a:cs typeface="Arial"/>
              </a:rPr>
              <a:t>: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says,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results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session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descending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results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go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high (200)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low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(4).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682">
              <a:latin typeface="Arial"/>
              <a:cs typeface="Arial"/>
            </a:endParaRPr>
          </a:p>
          <a:p>
            <a:pPr marL="8659">
              <a:spcBef>
                <a:spcPts val="3"/>
              </a:spcBef>
            </a:pPr>
            <a:r>
              <a:rPr sz="716" spc="-7" dirty="0">
                <a:latin typeface="Courier New"/>
                <a:cs typeface="Courier New"/>
              </a:rPr>
              <a:t>LIMIT</a:t>
            </a:r>
            <a:r>
              <a:rPr sz="716" spc="17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7</a:t>
            </a:r>
            <a:r>
              <a:rPr sz="716" spc="-7" dirty="0">
                <a:latin typeface="Arial"/>
                <a:cs typeface="Arial"/>
              </a:rPr>
              <a:t>: </a:t>
            </a:r>
            <a:r>
              <a:rPr sz="716" spc="-3" dirty="0">
                <a:latin typeface="Arial"/>
                <a:cs typeface="Arial"/>
              </a:rPr>
              <a:t>This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says,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only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provide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first</a:t>
            </a:r>
            <a:r>
              <a:rPr sz="716" spc="-7" dirty="0">
                <a:latin typeface="Arial"/>
                <a:cs typeface="Arial"/>
              </a:rPr>
              <a:t> seven </a:t>
            </a:r>
            <a:r>
              <a:rPr sz="716" spc="-3" dirty="0">
                <a:latin typeface="Arial"/>
                <a:cs typeface="Arial"/>
              </a:rPr>
              <a:t>results.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7" dirty="0">
                <a:latin typeface="Courier New"/>
                <a:cs typeface="Courier New"/>
              </a:rPr>
              <a:t>OFFSET</a:t>
            </a:r>
            <a:r>
              <a:rPr sz="716" spc="20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1</a:t>
            </a:r>
            <a:r>
              <a:rPr sz="716" spc="-7" dirty="0">
                <a:latin typeface="Arial"/>
                <a:cs typeface="Arial"/>
              </a:rPr>
              <a:t>:</a:t>
            </a:r>
            <a:r>
              <a:rPr sz="716" spc="-3" dirty="0">
                <a:latin typeface="Arial"/>
                <a:cs typeface="Arial"/>
              </a:rPr>
              <a:t> 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says,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skip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first result,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but</a:t>
            </a:r>
            <a:r>
              <a:rPr sz="716" spc="-3" dirty="0">
                <a:latin typeface="Arial"/>
                <a:cs typeface="Arial"/>
              </a:rPr>
              <a:t> still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limit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results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next </a:t>
            </a:r>
            <a:r>
              <a:rPr sz="716" spc="-3" dirty="0">
                <a:latin typeface="Arial"/>
                <a:cs typeface="Arial"/>
              </a:rPr>
              <a:t>7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(i.e.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2 </a:t>
            </a:r>
            <a:r>
              <a:rPr sz="716" spc="-7" dirty="0">
                <a:latin typeface="Arial"/>
                <a:cs typeface="Arial"/>
              </a:rPr>
              <a:t>through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8).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74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4"/>
            <a:ext cx="2027093" cy="33834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Good </a:t>
            </a:r>
            <a:r>
              <a:rPr sz="716" spc="-3" dirty="0">
                <a:latin typeface="Arial"/>
                <a:cs typeface="Arial"/>
              </a:rPr>
              <a:t>job!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now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understand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datasets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SQL.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10" dirty="0">
                <a:latin typeface="Arial"/>
                <a:cs typeface="Arial"/>
              </a:rPr>
              <a:t>Now,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let’s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examine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operators.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75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8188" cy="2562658"/>
            <a:chOff x="669036" y="733031"/>
            <a:chExt cx="6670675" cy="37585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61899" cy="3746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70675" cy="3758565"/>
            </a:xfrm>
            <a:custGeom>
              <a:avLst/>
              <a:gdLst/>
              <a:ahLst/>
              <a:cxnLst/>
              <a:rect l="l" t="t" r="r" b="b"/>
              <a:pathLst>
                <a:path w="6670675" h="3758565">
                  <a:moveTo>
                    <a:pt x="6667500" y="3758209"/>
                  </a:moveTo>
                  <a:lnTo>
                    <a:pt x="3073" y="3758209"/>
                  </a:lnTo>
                  <a:lnTo>
                    <a:pt x="0" y="375512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67500" y="0"/>
                  </a:lnTo>
                  <a:lnTo>
                    <a:pt x="6670573" y="3073"/>
                  </a:lnTo>
                  <a:lnTo>
                    <a:pt x="6670573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4467"/>
                  </a:lnTo>
                  <a:lnTo>
                    <a:pt x="7632" y="3744467"/>
                  </a:lnTo>
                  <a:lnTo>
                    <a:pt x="13741" y="3752100"/>
                  </a:lnTo>
                  <a:lnTo>
                    <a:pt x="6670573" y="3752100"/>
                  </a:lnTo>
                  <a:lnTo>
                    <a:pt x="6670573" y="3755123"/>
                  </a:lnTo>
                  <a:lnTo>
                    <a:pt x="6667500" y="3758209"/>
                  </a:lnTo>
                  <a:close/>
                </a:path>
                <a:path w="6670675" h="3758565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70675" h="3758565">
                  <a:moveTo>
                    <a:pt x="6658368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58368" y="6095"/>
                  </a:lnTo>
                  <a:lnTo>
                    <a:pt x="6658368" y="12204"/>
                  </a:lnTo>
                  <a:close/>
                </a:path>
                <a:path w="6670675" h="3758565">
                  <a:moveTo>
                    <a:pt x="6658368" y="3752100"/>
                  </a:moveTo>
                  <a:lnTo>
                    <a:pt x="6658368" y="6095"/>
                  </a:lnTo>
                  <a:lnTo>
                    <a:pt x="6664464" y="12204"/>
                  </a:lnTo>
                  <a:lnTo>
                    <a:pt x="6670573" y="12204"/>
                  </a:lnTo>
                  <a:lnTo>
                    <a:pt x="6670573" y="3744467"/>
                  </a:lnTo>
                  <a:lnTo>
                    <a:pt x="6664464" y="3744467"/>
                  </a:lnTo>
                  <a:lnTo>
                    <a:pt x="6658368" y="3752100"/>
                  </a:lnTo>
                  <a:close/>
                </a:path>
                <a:path w="6670675" h="3758565">
                  <a:moveTo>
                    <a:pt x="6670573" y="12204"/>
                  </a:moveTo>
                  <a:lnTo>
                    <a:pt x="6664464" y="12204"/>
                  </a:lnTo>
                  <a:lnTo>
                    <a:pt x="6658368" y="6095"/>
                  </a:lnTo>
                  <a:lnTo>
                    <a:pt x="6670573" y="6095"/>
                  </a:lnTo>
                  <a:lnTo>
                    <a:pt x="6670573" y="12204"/>
                  </a:lnTo>
                  <a:close/>
                </a:path>
                <a:path w="6670675" h="3758565">
                  <a:moveTo>
                    <a:pt x="13741" y="3752100"/>
                  </a:moveTo>
                  <a:lnTo>
                    <a:pt x="7632" y="3744467"/>
                  </a:lnTo>
                  <a:lnTo>
                    <a:pt x="13741" y="3744467"/>
                  </a:lnTo>
                  <a:lnTo>
                    <a:pt x="13741" y="3752100"/>
                  </a:lnTo>
                  <a:close/>
                </a:path>
                <a:path w="6670675" h="3758565">
                  <a:moveTo>
                    <a:pt x="6658368" y="3752100"/>
                  </a:moveTo>
                  <a:lnTo>
                    <a:pt x="13741" y="3752100"/>
                  </a:lnTo>
                  <a:lnTo>
                    <a:pt x="13741" y="3744467"/>
                  </a:lnTo>
                  <a:lnTo>
                    <a:pt x="6658368" y="3744467"/>
                  </a:lnTo>
                  <a:lnTo>
                    <a:pt x="6658368" y="3752100"/>
                  </a:lnTo>
                  <a:close/>
                </a:path>
                <a:path w="6670675" h="3758565">
                  <a:moveTo>
                    <a:pt x="6670573" y="3752100"/>
                  </a:moveTo>
                  <a:lnTo>
                    <a:pt x="6658368" y="3752100"/>
                  </a:lnTo>
                  <a:lnTo>
                    <a:pt x="6664464" y="3744467"/>
                  </a:lnTo>
                  <a:lnTo>
                    <a:pt x="6670573" y="3744467"/>
                  </a:lnTo>
                  <a:lnTo>
                    <a:pt x="6670573" y="3752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04001" cy="228186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section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covers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few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most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common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functions 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operators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datasets—it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intended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complete</a:t>
            </a:r>
            <a:r>
              <a:rPr sz="716" spc="-7" dirty="0">
                <a:latin typeface="Arial"/>
                <a:cs typeface="Arial"/>
              </a:rPr>
              <a:t> and exhaustive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list.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76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5563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085359" cy="456325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SQL has </a:t>
            </a:r>
            <a:r>
              <a:rPr sz="716" spc="-10" dirty="0">
                <a:latin typeface="Arial"/>
                <a:cs typeface="Arial"/>
              </a:rPr>
              <a:t>two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types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functions: “normal”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aggregate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1"/>
              </a:spcBef>
            </a:pPr>
            <a:endParaRPr sz="750">
              <a:latin typeface="Arial"/>
              <a:cs typeface="Arial"/>
            </a:endParaRPr>
          </a:p>
          <a:p>
            <a:pPr marL="8659" marR="3464">
              <a:lnSpc>
                <a:spcPts val="852"/>
              </a:lnSpc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Aggregate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functions</a:t>
            </a:r>
            <a:r>
              <a:rPr sz="716" spc="-3" dirty="0">
                <a:latin typeface="Arial"/>
                <a:cs typeface="Arial"/>
              </a:rPr>
              <a:t> use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entire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column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their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input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produce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single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output,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while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“normal”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operate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 each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element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-7" dirty="0">
                <a:latin typeface="Arial"/>
                <a:cs typeface="Arial"/>
              </a:rPr>
              <a:t> the </a:t>
            </a:r>
            <a:r>
              <a:rPr sz="716" spc="-3" dirty="0">
                <a:latin typeface="Arial"/>
                <a:cs typeface="Arial"/>
              </a:rPr>
              <a:t>column</a:t>
            </a:r>
            <a:r>
              <a:rPr sz="716" spc="-7" dirty="0">
                <a:latin typeface="Arial"/>
                <a:cs typeface="Arial"/>
              </a:rPr>
              <a:t> of data.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77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402715" cy="33834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One</a:t>
            </a:r>
            <a:r>
              <a:rPr sz="716" spc="-3" dirty="0">
                <a:latin typeface="Arial"/>
                <a:cs typeface="Arial"/>
              </a:rPr>
              <a:t> common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used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NULLIF.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NULLIF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takes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two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arguments.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If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first </a:t>
            </a:r>
            <a:r>
              <a:rPr sz="716" spc="-10" dirty="0">
                <a:latin typeface="Arial"/>
                <a:cs typeface="Arial"/>
              </a:rPr>
              <a:t>two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arguments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equal,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NULL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returned.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Otherwise,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first argument 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returned.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NULL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represents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unknown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data—it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does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 </a:t>
            </a:r>
            <a:r>
              <a:rPr sz="716" spc="-3" dirty="0">
                <a:latin typeface="Arial"/>
                <a:cs typeface="Arial"/>
              </a:rPr>
              <a:t>represent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zero.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78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251848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407910" cy="994101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Another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common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COALSECE.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COALESCE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first </a:t>
            </a:r>
            <a:r>
              <a:rPr sz="716" spc="-7" dirty="0">
                <a:latin typeface="Arial"/>
                <a:cs typeface="Arial"/>
              </a:rPr>
              <a:t>non-NULL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expression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among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its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arguments.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Null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returned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only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arguments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null.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often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used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substitute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default value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null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values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 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retrieved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display.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185733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COALESCE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SELECT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statement.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 takes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expressions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argument.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values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string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types—they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type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(and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also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different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types).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syntax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is: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682">
              <a:latin typeface="Arial"/>
              <a:cs typeface="Arial"/>
            </a:endParaRPr>
          </a:p>
          <a:p>
            <a:pPr marL="8659"/>
            <a:r>
              <a:rPr sz="716" spc="-7" dirty="0">
                <a:latin typeface="Courier New"/>
                <a:cs typeface="Courier New"/>
              </a:rPr>
              <a:t>COALESCE</a:t>
            </a:r>
            <a:r>
              <a:rPr sz="716" dirty="0">
                <a:latin typeface="Courier New"/>
                <a:cs typeface="Courier New"/>
              </a:rPr>
              <a:t> </a:t>
            </a:r>
            <a:r>
              <a:rPr sz="716" spc="-3" dirty="0">
                <a:latin typeface="Courier New"/>
                <a:cs typeface="Courier New"/>
              </a:rPr>
              <a:t>(expression 1,</a:t>
            </a:r>
            <a:r>
              <a:rPr sz="716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expression</a:t>
            </a:r>
            <a:r>
              <a:rPr sz="716" spc="3" dirty="0">
                <a:latin typeface="Courier New"/>
                <a:cs typeface="Courier New"/>
              </a:rPr>
              <a:t> </a:t>
            </a:r>
            <a:r>
              <a:rPr sz="716" spc="-3" dirty="0">
                <a:latin typeface="Courier New"/>
                <a:cs typeface="Courier New"/>
              </a:rPr>
              <a:t>2,</a:t>
            </a:r>
            <a:r>
              <a:rPr sz="716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…)</a:t>
            </a:r>
            <a:endParaRPr sz="716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79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5100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409209" cy="1004617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14287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create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10" dirty="0">
                <a:latin typeface="Arial"/>
                <a:cs typeface="Arial"/>
              </a:rPr>
              <a:t>query,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first </a:t>
            </a:r>
            <a:r>
              <a:rPr sz="716" spc="-7" dirty="0">
                <a:latin typeface="Arial"/>
                <a:cs typeface="Arial"/>
              </a:rPr>
              <a:t>need</a:t>
            </a:r>
            <a:r>
              <a:rPr sz="716" spc="-3" dirty="0">
                <a:latin typeface="Arial"/>
                <a:cs typeface="Arial"/>
              </a:rPr>
              <a:t> to </a:t>
            </a:r>
            <a:r>
              <a:rPr sz="716" spc="-7" dirty="0">
                <a:latin typeface="Arial"/>
                <a:cs typeface="Arial"/>
              </a:rPr>
              <a:t>know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what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included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schema—you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need</a:t>
            </a:r>
            <a:r>
              <a:rPr sz="716" spc="-3" dirty="0">
                <a:latin typeface="Arial"/>
                <a:cs typeface="Arial"/>
              </a:rPr>
              <a:t> to </a:t>
            </a:r>
            <a:r>
              <a:rPr sz="716" spc="-7" dirty="0">
                <a:latin typeface="Arial"/>
                <a:cs typeface="Arial"/>
              </a:rPr>
              <a:t>know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what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information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available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extract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reports.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-7" dirty="0">
                <a:latin typeface="Arial"/>
                <a:cs typeface="Arial"/>
              </a:rPr>
              <a:t> FortiAnalyzer,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7" dirty="0">
                <a:latin typeface="Arial"/>
                <a:cs typeface="Arial"/>
              </a:rPr>
              <a:t> obtain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schema</a:t>
            </a:r>
            <a:r>
              <a:rPr sz="716" spc="-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specific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type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creating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testing the following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query: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"/>
              </a:spcBef>
            </a:pPr>
            <a:endParaRPr sz="682">
              <a:latin typeface="Arial"/>
              <a:cs typeface="Arial"/>
            </a:endParaRPr>
          </a:p>
          <a:p>
            <a:pPr marL="8659"/>
            <a:r>
              <a:rPr sz="716" spc="-3" dirty="0">
                <a:latin typeface="Courier New"/>
                <a:cs typeface="Courier New"/>
              </a:rPr>
              <a:t>SELECT</a:t>
            </a:r>
            <a:r>
              <a:rPr sz="716" spc="-24" dirty="0">
                <a:latin typeface="Courier New"/>
                <a:cs typeface="Courier New"/>
              </a:rPr>
              <a:t> </a:t>
            </a:r>
            <a:r>
              <a:rPr sz="716" spc="-3" dirty="0">
                <a:latin typeface="Courier New"/>
                <a:cs typeface="Courier New"/>
              </a:rPr>
              <a:t>*</a:t>
            </a:r>
            <a:r>
              <a:rPr sz="716" spc="-17" dirty="0">
                <a:latin typeface="Courier New"/>
                <a:cs typeface="Courier New"/>
              </a:rPr>
              <a:t> </a:t>
            </a:r>
            <a:r>
              <a:rPr sz="716" spc="-3" dirty="0">
                <a:latin typeface="Courier New"/>
                <a:cs typeface="Courier New"/>
              </a:rPr>
              <a:t>FROM</a:t>
            </a:r>
            <a:r>
              <a:rPr sz="716" spc="-14" dirty="0">
                <a:latin typeface="Courier New"/>
                <a:cs typeface="Courier New"/>
              </a:rPr>
              <a:t> </a:t>
            </a:r>
            <a:r>
              <a:rPr sz="716" spc="-3" dirty="0">
                <a:latin typeface="Courier New"/>
                <a:cs typeface="Courier New"/>
              </a:rPr>
              <a:t>$log</a:t>
            </a:r>
            <a:endParaRPr sz="716">
              <a:latin typeface="Courier New"/>
              <a:cs typeface="Courier New"/>
            </a:endParaRPr>
          </a:p>
          <a:p>
            <a:pPr>
              <a:spcBef>
                <a:spcPts val="34"/>
              </a:spcBef>
            </a:pPr>
            <a:endParaRPr sz="784">
              <a:latin typeface="Courier New"/>
              <a:cs typeface="Courier New"/>
            </a:endParaRPr>
          </a:p>
          <a:p>
            <a:pPr marL="8659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For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traffic </a:t>
            </a:r>
            <a:r>
              <a:rPr sz="716" spc="-7" dirty="0">
                <a:latin typeface="Arial"/>
                <a:cs typeface="Arial"/>
              </a:rPr>
              <a:t>logs,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associate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b="1" spc="-7" dirty="0">
                <a:latin typeface="Arial"/>
                <a:cs typeface="Arial"/>
              </a:rPr>
              <a:t>Traffic</a:t>
            </a:r>
            <a:r>
              <a:rPr sz="716" spc="-7" dirty="0">
                <a:latin typeface="Arial"/>
                <a:cs typeface="Arial"/>
              </a:rPr>
              <a:t>log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type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dataset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b="1" spc="-7" dirty="0">
                <a:latin typeface="Arial"/>
                <a:cs typeface="Arial"/>
              </a:rPr>
              <a:t>Log</a:t>
            </a:r>
            <a:r>
              <a:rPr sz="716" b="1" spc="17" dirty="0">
                <a:latin typeface="Arial"/>
                <a:cs typeface="Arial"/>
              </a:rPr>
              <a:t> </a:t>
            </a:r>
            <a:r>
              <a:rPr sz="716" b="1" spc="-10" dirty="0">
                <a:latin typeface="Arial"/>
                <a:cs typeface="Arial"/>
              </a:rPr>
              <a:t>Type</a:t>
            </a:r>
            <a:r>
              <a:rPr sz="716" spc="-10" dirty="0">
                <a:latin typeface="Arial"/>
                <a:cs typeface="Arial"/>
              </a:rPr>
              <a:t>drop-down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list.</a:t>
            </a:r>
            <a:endParaRPr sz="716">
              <a:latin typeface="Arial"/>
              <a:cs typeface="Arial"/>
            </a:endParaRPr>
          </a:p>
          <a:p>
            <a:pPr marL="8659" marR="3464"/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everything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traffic </a:t>
            </a:r>
            <a:r>
              <a:rPr sz="716" spc="-7" dirty="0">
                <a:latin typeface="Arial"/>
                <a:cs typeface="Arial"/>
              </a:rPr>
              <a:t>log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type.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 column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heading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names </a:t>
            </a:r>
            <a:r>
              <a:rPr sz="716" spc="-7" dirty="0">
                <a:latin typeface="Arial"/>
                <a:cs typeface="Arial"/>
              </a:rPr>
              <a:t>indicate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what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available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database </a:t>
            </a:r>
            <a:r>
              <a:rPr sz="716" spc="-3" dirty="0">
                <a:latin typeface="Arial"/>
                <a:cs typeface="Arial"/>
              </a:rPr>
              <a:t>schema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 </a:t>
            </a:r>
            <a:r>
              <a:rPr sz="716" spc="-10" dirty="0">
                <a:latin typeface="Arial"/>
                <a:cs typeface="Arial"/>
              </a:rPr>
              <a:t>type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selected. </a:t>
            </a: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* </a:t>
            </a:r>
            <a:r>
              <a:rPr sz="716" spc="-7" dirty="0">
                <a:latin typeface="Arial"/>
                <a:cs typeface="Arial"/>
              </a:rPr>
              <a:t>symbol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used</a:t>
            </a:r>
            <a:r>
              <a:rPr sz="716" spc="-7" dirty="0">
                <a:latin typeface="Arial"/>
                <a:cs typeface="Arial"/>
              </a:rPr>
              <a:t> as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way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5563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4"/>
            <a:ext cx="4364182" cy="1214534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3464">
              <a:lnSpc>
                <a:spcPct val="99700"/>
              </a:lnSpc>
              <a:spcBef>
                <a:spcPts val="65"/>
              </a:spcBef>
            </a:pPr>
            <a:r>
              <a:rPr sz="716" spc="-7" dirty="0">
                <a:latin typeface="Arial"/>
                <a:cs typeface="Arial"/>
              </a:rPr>
              <a:t>Aggregate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functions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special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category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different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rules,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operate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entire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columns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data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instead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discrete </a:t>
            </a:r>
            <a:r>
              <a:rPr sz="716" spc="-7" dirty="0">
                <a:latin typeface="Arial"/>
                <a:cs typeface="Arial"/>
              </a:rPr>
              <a:t>values.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These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functions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perform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calculation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set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values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 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column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single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value.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Although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aggregate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usually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conjunction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GROUP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clause,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these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functions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7" dirty="0">
                <a:latin typeface="Arial"/>
                <a:cs typeface="Arial"/>
              </a:rPr>
              <a:t> be used on their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own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SELECT statement.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 marR="29440"/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includes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list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aggregate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functions</a:t>
            </a:r>
            <a:r>
              <a:rPr sz="716" spc="-3" dirty="0">
                <a:latin typeface="Arial"/>
                <a:cs typeface="Arial"/>
              </a:rPr>
              <a:t> used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SQL.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take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expression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argument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ignore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null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values,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except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count.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Count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take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asterisk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 an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argument.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 </a:t>
            </a:r>
            <a:r>
              <a:rPr sz="716" spc="-7" dirty="0">
                <a:latin typeface="Arial"/>
                <a:cs typeface="Arial"/>
              </a:rPr>
              <a:t>asterisk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case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means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rows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returned,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even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some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columns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contain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NULL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value.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648">
              <a:latin typeface="Arial"/>
              <a:cs typeface="Arial"/>
            </a:endParaRPr>
          </a:p>
          <a:p>
            <a:pPr marL="8659" marR="11257">
              <a:lnSpc>
                <a:spcPct val="105700"/>
              </a:lnSpc>
            </a:pPr>
            <a:r>
              <a:rPr sz="716" spc="-7" dirty="0">
                <a:latin typeface="Arial"/>
                <a:cs typeface="Arial"/>
              </a:rPr>
              <a:t>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expression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aggregate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-7" dirty="0">
                <a:latin typeface="Courier New"/>
                <a:cs typeface="Courier New"/>
              </a:rPr>
              <a:t>SELECT</a:t>
            </a:r>
            <a:r>
              <a:rPr sz="716" spc="31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count(unauthuser)</a:t>
            </a:r>
            <a:r>
              <a:rPr sz="716" spc="-7" dirty="0">
                <a:latin typeface="Arial"/>
                <a:cs typeface="Arial"/>
              </a:rPr>
              <a:t>.</a:t>
            </a:r>
            <a:r>
              <a:rPr sz="716" spc="4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would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number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 unauthorized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users.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80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34162"/>
              <a:ext cx="6300691" cy="36463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4"/>
            <a:ext cx="4229100" cy="889136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Now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let’s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take</a:t>
            </a:r>
            <a:r>
              <a:rPr sz="716" spc="-3" dirty="0">
                <a:latin typeface="Arial"/>
                <a:cs typeface="Arial"/>
              </a:rPr>
              <a:t> 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look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operators.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operator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reserved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word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character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used</a:t>
            </a:r>
            <a:r>
              <a:rPr sz="716" spc="-3" dirty="0">
                <a:latin typeface="Arial"/>
                <a:cs typeface="Arial"/>
              </a:rPr>
              <a:t> primarily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 statement's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WHERE</a:t>
            </a:r>
            <a:r>
              <a:rPr sz="716" spc="-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clause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perform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various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operations.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>
              <a:spcBef>
                <a:spcPts val="3"/>
              </a:spcBef>
            </a:pPr>
            <a:r>
              <a:rPr sz="716" spc="-3" dirty="0">
                <a:latin typeface="Arial"/>
                <a:cs typeface="Arial"/>
              </a:rPr>
              <a:t>There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three</a:t>
            </a:r>
            <a:r>
              <a:rPr sz="716" spc="-10" dirty="0">
                <a:latin typeface="Arial"/>
                <a:cs typeface="Arial"/>
              </a:rPr>
              <a:t> types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operators: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131182" indent="-122956">
              <a:buChar char="•"/>
              <a:tabLst>
                <a:tab pos="131182" algn="l"/>
                <a:tab pos="131615" algn="l"/>
              </a:tabLst>
            </a:pPr>
            <a:r>
              <a:rPr sz="716" spc="-7" dirty="0">
                <a:latin typeface="Arial"/>
                <a:cs typeface="Arial"/>
              </a:rPr>
              <a:t>Arithmetic operators</a:t>
            </a:r>
            <a:endParaRPr sz="716">
              <a:latin typeface="Arial"/>
              <a:cs typeface="Arial"/>
            </a:endParaRPr>
          </a:p>
          <a:p>
            <a:pPr marL="131182" indent="-122956">
              <a:buChar char="•"/>
              <a:tabLst>
                <a:tab pos="131182" algn="l"/>
                <a:tab pos="131615" algn="l"/>
              </a:tabLst>
            </a:pPr>
            <a:r>
              <a:rPr sz="716" spc="-3" dirty="0">
                <a:latin typeface="Arial"/>
                <a:cs typeface="Arial"/>
              </a:rPr>
              <a:t>Comparison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operators</a:t>
            </a:r>
            <a:endParaRPr sz="716">
              <a:latin typeface="Arial"/>
              <a:cs typeface="Arial"/>
            </a:endParaRPr>
          </a:p>
          <a:p>
            <a:pPr marL="131182" indent="-122956">
              <a:buChar char="•"/>
              <a:tabLst>
                <a:tab pos="131182" algn="l"/>
                <a:tab pos="131615" algn="l"/>
              </a:tabLst>
            </a:pPr>
            <a:r>
              <a:rPr sz="716" spc="-7" dirty="0">
                <a:latin typeface="Arial"/>
                <a:cs typeface="Arial"/>
              </a:rPr>
              <a:t>Logical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operators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81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277158" cy="228186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Here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some</a:t>
            </a:r>
            <a:r>
              <a:rPr sz="716" spc="-7" dirty="0">
                <a:latin typeface="Arial"/>
                <a:cs typeface="Arial"/>
              </a:rPr>
              <a:t> examples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arithmetic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operators.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Arithmetic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operators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perform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mathematical operations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two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expressions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-7" dirty="0">
                <a:latin typeface="Arial"/>
                <a:cs typeface="Arial"/>
              </a:rPr>
              <a:t> one 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more</a:t>
            </a:r>
            <a:r>
              <a:rPr sz="716" spc="-7" dirty="0">
                <a:latin typeface="Arial"/>
                <a:cs typeface="Arial"/>
              </a:rPr>
              <a:t> of the data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types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-7" dirty="0">
                <a:latin typeface="Arial"/>
                <a:cs typeface="Arial"/>
              </a:rPr>
              <a:t> the </a:t>
            </a:r>
            <a:r>
              <a:rPr sz="716" spc="-3" dirty="0">
                <a:latin typeface="Arial"/>
                <a:cs typeface="Arial"/>
              </a:rPr>
              <a:t>numeric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 </a:t>
            </a:r>
            <a:r>
              <a:rPr sz="716" spc="-10" dirty="0">
                <a:latin typeface="Arial"/>
                <a:cs typeface="Arial"/>
              </a:rPr>
              <a:t>type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category.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82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10928" cy="228186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Here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some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comparison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operators.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Comparison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operators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test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whether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two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expressions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same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expressions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except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expressions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b="1" spc="-7" dirty="0">
                <a:latin typeface="Arial"/>
                <a:cs typeface="Arial"/>
              </a:rPr>
              <a:t>text</a:t>
            </a:r>
            <a:r>
              <a:rPr sz="716" spc="-7" dirty="0">
                <a:latin typeface="Arial"/>
                <a:cs typeface="Arial"/>
              </a:rPr>
              <a:t>,</a:t>
            </a:r>
            <a:r>
              <a:rPr sz="716" b="1" spc="-7" dirty="0">
                <a:latin typeface="Arial"/>
                <a:cs typeface="Arial"/>
              </a:rPr>
              <a:t>ntext</a:t>
            </a:r>
            <a:r>
              <a:rPr sz="716" spc="-7" dirty="0">
                <a:latin typeface="Arial"/>
                <a:cs typeface="Arial"/>
              </a:rPr>
              <a:t>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b="1" spc="-7" dirty="0">
                <a:latin typeface="Arial"/>
                <a:cs typeface="Arial"/>
              </a:rPr>
              <a:t>image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types.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83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156364" cy="228186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Here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some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logical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operators.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Logical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operators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test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truth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some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condition.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Like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comparison </a:t>
            </a:r>
            <a:r>
              <a:rPr sz="716" spc="-7" dirty="0">
                <a:latin typeface="Arial"/>
                <a:cs typeface="Arial"/>
              </a:rPr>
              <a:t>operators,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Boolean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type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value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TRUE,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FALSE,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UNKNOWN.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84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4"/>
            <a:ext cx="2452688" cy="33834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Good</a:t>
            </a:r>
            <a:r>
              <a:rPr sz="716" spc="-3" dirty="0">
                <a:latin typeface="Arial"/>
                <a:cs typeface="Arial"/>
              </a:rPr>
              <a:t> job!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now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understand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operators.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10" dirty="0">
                <a:latin typeface="Arial"/>
                <a:cs typeface="Arial"/>
              </a:rPr>
              <a:t>Now,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let’s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examine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functions and</a:t>
            </a:r>
            <a:r>
              <a:rPr sz="716" spc="-3" dirty="0">
                <a:latin typeface="Arial"/>
                <a:cs typeface="Arial"/>
              </a:rPr>
              <a:t> macros.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85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8188" cy="2562658"/>
            <a:chOff x="669036" y="733031"/>
            <a:chExt cx="6670675" cy="37585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61899" cy="3746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70675" cy="3758565"/>
            </a:xfrm>
            <a:custGeom>
              <a:avLst/>
              <a:gdLst/>
              <a:ahLst/>
              <a:cxnLst/>
              <a:rect l="l" t="t" r="r" b="b"/>
              <a:pathLst>
                <a:path w="6670675" h="3758565">
                  <a:moveTo>
                    <a:pt x="6667500" y="3758209"/>
                  </a:moveTo>
                  <a:lnTo>
                    <a:pt x="3073" y="3758209"/>
                  </a:lnTo>
                  <a:lnTo>
                    <a:pt x="0" y="375512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67500" y="0"/>
                  </a:lnTo>
                  <a:lnTo>
                    <a:pt x="6670573" y="3073"/>
                  </a:lnTo>
                  <a:lnTo>
                    <a:pt x="6670573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4467"/>
                  </a:lnTo>
                  <a:lnTo>
                    <a:pt x="7632" y="3744467"/>
                  </a:lnTo>
                  <a:lnTo>
                    <a:pt x="13741" y="3752100"/>
                  </a:lnTo>
                  <a:lnTo>
                    <a:pt x="6670573" y="3752100"/>
                  </a:lnTo>
                  <a:lnTo>
                    <a:pt x="6670573" y="3755123"/>
                  </a:lnTo>
                  <a:lnTo>
                    <a:pt x="6667500" y="3758209"/>
                  </a:lnTo>
                  <a:close/>
                </a:path>
                <a:path w="6670675" h="3758565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70675" h="3758565">
                  <a:moveTo>
                    <a:pt x="6658368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58368" y="6095"/>
                  </a:lnTo>
                  <a:lnTo>
                    <a:pt x="6658368" y="12204"/>
                  </a:lnTo>
                  <a:close/>
                </a:path>
                <a:path w="6670675" h="3758565">
                  <a:moveTo>
                    <a:pt x="6658368" y="3752100"/>
                  </a:moveTo>
                  <a:lnTo>
                    <a:pt x="6658368" y="6095"/>
                  </a:lnTo>
                  <a:lnTo>
                    <a:pt x="6664464" y="12204"/>
                  </a:lnTo>
                  <a:lnTo>
                    <a:pt x="6670573" y="12204"/>
                  </a:lnTo>
                  <a:lnTo>
                    <a:pt x="6670573" y="3744467"/>
                  </a:lnTo>
                  <a:lnTo>
                    <a:pt x="6664464" y="3744467"/>
                  </a:lnTo>
                  <a:lnTo>
                    <a:pt x="6658368" y="3752100"/>
                  </a:lnTo>
                  <a:close/>
                </a:path>
                <a:path w="6670675" h="3758565">
                  <a:moveTo>
                    <a:pt x="6670573" y="12204"/>
                  </a:moveTo>
                  <a:lnTo>
                    <a:pt x="6664464" y="12204"/>
                  </a:lnTo>
                  <a:lnTo>
                    <a:pt x="6658368" y="6095"/>
                  </a:lnTo>
                  <a:lnTo>
                    <a:pt x="6670573" y="6095"/>
                  </a:lnTo>
                  <a:lnTo>
                    <a:pt x="6670573" y="12204"/>
                  </a:lnTo>
                  <a:close/>
                </a:path>
                <a:path w="6670675" h="3758565">
                  <a:moveTo>
                    <a:pt x="13741" y="3752100"/>
                  </a:moveTo>
                  <a:lnTo>
                    <a:pt x="7632" y="3744467"/>
                  </a:lnTo>
                  <a:lnTo>
                    <a:pt x="13741" y="3744467"/>
                  </a:lnTo>
                  <a:lnTo>
                    <a:pt x="13741" y="3752100"/>
                  </a:lnTo>
                  <a:close/>
                </a:path>
                <a:path w="6670675" h="3758565">
                  <a:moveTo>
                    <a:pt x="6658368" y="3752100"/>
                  </a:moveTo>
                  <a:lnTo>
                    <a:pt x="13741" y="3752100"/>
                  </a:lnTo>
                  <a:lnTo>
                    <a:pt x="13741" y="3744467"/>
                  </a:lnTo>
                  <a:lnTo>
                    <a:pt x="6658368" y="3744467"/>
                  </a:lnTo>
                  <a:lnTo>
                    <a:pt x="6658368" y="3752100"/>
                  </a:lnTo>
                  <a:close/>
                </a:path>
                <a:path w="6670675" h="3758565">
                  <a:moveTo>
                    <a:pt x="6670573" y="3752100"/>
                  </a:moveTo>
                  <a:lnTo>
                    <a:pt x="6658368" y="3752100"/>
                  </a:lnTo>
                  <a:lnTo>
                    <a:pt x="6664464" y="3744467"/>
                  </a:lnTo>
                  <a:lnTo>
                    <a:pt x="6670573" y="3744467"/>
                  </a:lnTo>
                  <a:lnTo>
                    <a:pt x="6670573" y="3752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83665" cy="778978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section covers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functions 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macros.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7" dirty="0">
                <a:latin typeface="Arial"/>
                <a:cs typeface="Arial"/>
              </a:rPr>
              <a:t>FortiAnalyzer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includes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some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built-in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functions that</a:t>
            </a:r>
            <a:r>
              <a:rPr sz="716" spc="-3" dirty="0">
                <a:latin typeface="Arial"/>
                <a:cs typeface="Arial"/>
              </a:rPr>
              <a:t> are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based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known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3" dirty="0">
                <a:latin typeface="Arial"/>
                <a:cs typeface="Arial"/>
              </a:rPr>
              <a:t> functions,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but</a:t>
            </a:r>
            <a:r>
              <a:rPr sz="716" spc="-3" dirty="0">
                <a:latin typeface="Arial"/>
                <a:cs typeface="Arial"/>
              </a:rPr>
              <a:t> scripted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differently.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6927"/>
            <a:r>
              <a:rPr sz="716" spc="-7" dirty="0">
                <a:latin typeface="Arial"/>
                <a:cs typeface="Arial"/>
              </a:rPr>
              <a:t>FortiAnalyzer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also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includes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macros,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 </a:t>
            </a:r>
            <a:r>
              <a:rPr sz="716" spc="-7" dirty="0">
                <a:latin typeface="Arial"/>
                <a:cs typeface="Arial"/>
              </a:rPr>
              <a:t>best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described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lengthy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complex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statements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scripted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more </a:t>
            </a:r>
            <a:r>
              <a:rPr sz="716" spc="-7" dirty="0">
                <a:latin typeface="Arial"/>
                <a:cs typeface="Arial"/>
              </a:rPr>
              <a:t>simplistically.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macro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anywhere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where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ordinary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expression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used.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86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34308" cy="33834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One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FortiAnalyzer-specific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root_domain(hostname).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provides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root</a:t>
            </a:r>
            <a:r>
              <a:rPr sz="716" spc="-3" dirty="0">
                <a:latin typeface="Arial"/>
                <a:cs typeface="Arial"/>
              </a:rPr>
              <a:t> domain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fully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qualified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domain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name.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per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query,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root_domain(hostname)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listed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under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b="1" spc="-7" dirty="0">
                <a:latin typeface="Arial"/>
                <a:cs typeface="Arial"/>
              </a:rPr>
              <a:t>website </a:t>
            </a:r>
            <a:r>
              <a:rPr sz="716" b="1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column</a:t>
            </a:r>
            <a:r>
              <a:rPr sz="716" spc="-7" dirty="0">
                <a:latin typeface="Arial"/>
                <a:cs typeface="Arial"/>
              </a:rPr>
              <a:t> in ascending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(the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default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 </a:t>
            </a:r>
            <a:r>
              <a:rPr sz="716" spc="-7" dirty="0">
                <a:latin typeface="Arial"/>
                <a:cs typeface="Arial"/>
              </a:rPr>
              <a:t>the ORDER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 </a:t>
            </a:r>
            <a:r>
              <a:rPr sz="716" spc="-3" dirty="0">
                <a:latin typeface="Arial"/>
                <a:cs typeface="Arial"/>
              </a:rPr>
              <a:t>clause</a:t>
            </a:r>
            <a:r>
              <a:rPr sz="716" spc="-7" dirty="0">
                <a:latin typeface="Arial"/>
                <a:cs typeface="Arial"/>
              </a:rPr>
              <a:t> if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specified).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87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5100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406611" cy="668819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11257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Another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FortiAnalyzer-specific</a:t>
            </a:r>
            <a:r>
              <a:rPr sz="716" spc="48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nullifna,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takes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expression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argument.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actual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syntax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based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 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SELECT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NULLIF(NULLIF(expression,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'N/A'),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'n/a').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3464">
              <a:spcBef>
                <a:spcPts val="3"/>
              </a:spcBef>
            </a:pP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spc="-3" dirty="0">
                <a:latin typeface="Arial"/>
                <a:cs typeface="Arial"/>
              </a:rPr>
              <a:t> if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n/a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source </a:t>
            </a:r>
            <a:r>
              <a:rPr sz="716" spc="-7" dirty="0">
                <a:latin typeface="Arial"/>
                <a:cs typeface="Arial"/>
              </a:rPr>
              <a:t>IP</a:t>
            </a:r>
            <a:r>
              <a:rPr sz="716" spc="-3" dirty="0">
                <a:latin typeface="Arial"/>
                <a:cs typeface="Arial"/>
              </a:rPr>
              <a:t> 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displayed,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otherwise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 </a:t>
            </a:r>
            <a:r>
              <a:rPr sz="716" spc="-7" dirty="0">
                <a:latin typeface="Arial"/>
                <a:cs typeface="Arial"/>
              </a:rPr>
              <a:t>returns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name.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 performs</a:t>
            </a:r>
            <a:r>
              <a:rPr sz="716" spc="-7" dirty="0">
                <a:latin typeface="Arial"/>
                <a:cs typeface="Arial"/>
              </a:rPr>
              <a:t> the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inverse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operation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COALESCE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function.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see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b="1" spc="-7" dirty="0">
                <a:latin typeface="Arial"/>
                <a:cs typeface="Arial"/>
              </a:rPr>
              <a:t>user_src</a:t>
            </a:r>
            <a:r>
              <a:rPr sz="716" spc="-7" dirty="0">
                <a:latin typeface="Arial"/>
                <a:cs typeface="Arial"/>
              </a:rPr>
              <a:t>column,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are</a:t>
            </a:r>
            <a:r>
              <a:rPr sz="716" spc="-3" dirty="0">
                <a:latin typeface="Arial"/>
                <a:cs typeface="Arial"/>
              </a:rPr>
              <a:t> some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address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3" dirty="0">
                <a:latin typeface="Arial"/>
                <a:cs typeface="Arial"/>
              </a:rPr>
              <a:t>some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user names.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88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5563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407910" cy="668819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email_domain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email_user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 </a:t>
            </a:r>
            <a:r>
              <a:rPr sz="716" spc="-7" dirty="0">
                <a:latin typeface="Arial"/>
                <a:cs typeface="Arial"/>
              </a:rPr>
              <a:t>other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FortiAnalyzer-specific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functions.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email_domain</a:t>
            </a:r>
            <a:r>
              <a:rPr sz="716" spc="-7" dirty="0">
                <a:latin typeface="Arial"/>
                <a:cs typeface="Arial"/>
              </a:rPr>
              <a:t> retrieves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anything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after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@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symbol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email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address—the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domain.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email_user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retrieves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anything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before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@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symbol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 </a:t>
            </a:r>
            <a:r>
              <a:rPr sz="716" spc="-3" dirty="0">
                <a:latin typeface="Arial"/>
                <a:cs typeface="Arial"/>
              </a:rPr>
              <a:t>email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address.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119059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per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query,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email_user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displays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column</a:t>
            </a:r>
            <a:r>
              <a:rPr sz="716" b="1" spc="-7" dirty="0">
                <a:latin typeface="Arial"/>
                <a:cs typeface="Arial"/>
              </a:rPr>
              <a:t>e_user</a:t>
            </a:r>
            <a:r>
              <a:rPr sz="716" spc="-7" dirty="0">
                <a:latin typeface="Arial"/>
                <a:cs typeface="Arial"/>
              </a:rPr>
              <a:t>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while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email_domain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displays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column</a:t>
            </a:r>
            <a:r>
              <a:rPr sz="716" b="1" spc="-7" dirty="0">
                <a:latin typeface="Arial"/>
                <a:cs typeface="Arial"/>
              </a:rPr>
              <a:t>e_domain</a:t>
            </a:r>
            <a:r>
              <a:rPr sz="716" spc="-7" dirty="0">
                <a:latin typeface="Arial"/>
                <a:cs typeface="Arial"/>
              </a:rPr>
              <a:t>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89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93746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57211"/>
            <a:ext cx="4262870" cy="572599"/>
          </a:xfrm>
          <a:prstGeom prst="rect">
            <a:avLst/>
          </a:prstGeom>
        </p:spPr>
        <p:txBody>
          <a:bodyPr vert="horz" wrap="square" lIns="0" tIns="11690" rIns="0" bIns="0" rtlCol="0">
            <a:spAutoFit/>
          </a:bodyPr>
          <a:lstStyle/>
          <a:p>
            <a:pPr marL="8659" marR="3464">
              <a:lnSpc>
                <a:spcPct val="102899"/>
              </a:lnSpc>
              <a:spcBef>
                <a:spcPts val="92"/>
              </a:spcBef>
            </a:pP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graphic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slide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shows,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contains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raw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logs.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7" dirty="0">
                <a:latin typeface="Courier New"/>
                <a:cs typeface="Courier New"/>
              </a:rPr>
              <a:t>SELECT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polls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database </a:t>
            </a:r>
            <a:r>
              <a:rPr sz="716" spc="-3" dirty="0">
                <a:latin typeface="Arial"/>
                <a:cs typeface="Arial"/>
              </a:rPr>
              <a:t>for specific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information.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Based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query,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subset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information</a:t>
            </a:r>
            <a:r>
              <a:rPr sz="716" spc="-7" dirty="0">
                <a:latin typeface="Arial"/>
                <a:cs typeface="Arial"/>
              </a:rPr>
              <a:t> stored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logs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extracted.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3" dirty="0">
                <a:latin typeface="Arial"/>
                <a:cs typeface="Arial"/>
              </a:rPr>
              <a:t>This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subset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populates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 </a:t>
            </a:r>
            <a:r>
              <a:rPr sz="716" spc="-7" dirty="0">
                <a:latin typeface="Arial"/>
                <a:cs typeface="Arial"/>
              </a:rPr>
              <a:t>and one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more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charts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exist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within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report.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35029" y="73178"/>
            <a:ext cx="303068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43833" cy="558661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60179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from_dtime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from_itime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other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FortiAnalyzer-specific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functions.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from_dtime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returns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 </a:t>
            </a:r>
            <a:r>
              <a:rPr sz="716" spc="-3" dirty="0">
                <a:latin typeface="Arial"/>
                <a:cs typeface="Arial"/>
              </a:rPr>
              <a:t> timestamp</a:t>
            </a:r>
            <a:r>
              <a:rPr sz="716" spc="-10" dirty="0">
                <a:latin typeface="Arial"/>
                <a:cs typeface="Arial"/>
              </a:rPr>
              <a:t> without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zone,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while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from_itime</a:t>
            </a:r>
            <a:r>
              <a:rPr sz="716" spc="-7" dirty="0">
                <a:latin typeface="Arial"/>
                <a:cs typeface="Arial"/>
              </a:rPr>
              <a:t> returns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FortiAnalyzer’s</a:t>
            </a:r>
            <a:r>
              <a:rPr sz="716" spc="48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timestamp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without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zone.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As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query,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from_itime</a:t>
            </a:r>
            <a:r>
              <a:rPr sz="716" spc="-7" dirty="0">
                <a:latin typeface="Arial"/>
                <a:cs typeface="Arial"/>
              </a:rPr>
              <a:t> appears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column</a:t>
            </a:r>
            <a:r>
              <a:rPr sz="716" b="1" spc="-7" dirty="0">
                <a:latin typeface="Arial"/>
                <a:cs typeface="Arial"/>
              </a:rPr>
              <a:t>faz_local_time</a:t>
            </a:r>
            <a:r>
              <a:rPr sz="716" spc="-7" dirty="0">
                <a:latin typeface="Arial"/>
                <a:cs typeface="Arial"/>
              </a:rPr>
              <a:t>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while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from_dtime</a:t>
            </a:r>
            <a:r>
              <a:rPr sz="716" spc="-7" dirty="0">
                <a:latin typeface="Arial"/>
                <a:cs typeface="Arial"/>
              </a:rPr>
              <a:t> appears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column</a:t>
            </a:r>
            <a:endParaRPr sz="716">
              <a:latin typeface="Arial"/>
              <a:cs typeface="Arial"/>
            </a:endParaRPr>
          </a:p>
          <a:p>
            <a:pPr marL="8659"/>
            <a:r>
              <a:rPr sz="716" b="1" spc="-7" dirty="0">
                <a:latin typeface="Arial"/>
                <a:cs typeface="Arial"/>
              </a:rPr>
              <a:t>dev_local_time</a:t>
            </a:r>
            <a:r>
              <a:rPr sz="716" spc="-7" dirty="0">
                <a:latin typeface="Arial"/>
                <a:cs typeface="Arial"/>
              </a:rPr>
              <a:t>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90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5563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198360" cy="228186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Here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some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common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time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macros</a:t>
            </a:r>
            <a:r>
              <a:rPr sz="716" spc="-7" dirty="0">
                <a:latin typeface="Arial"/>
                <a:cs typeface="Arial"/>
              </a:rPr>
              <a:t> used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FortiAnalyzer.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Macros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simple </a:t>
            </a:r>
            <a:r>
              <a:rPr sz="716" spc="-7" dirty="0">
                <a:latin typeface="Arial"/>
                <a:cs typeface="Arial"/>
              </a:rPr>
              <a:t>substitutions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more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complex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statements—usually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created</a:t>
            </a:r>
            <a:r>
              <a:rPr sz="716" spc="-3" dirty="0">
                <a:latin typeface="Arial"/>
                <a:cs typeface="Arial"/>
              </a:rPr>
              <a:t> for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SQL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statements that</a:t>
            </a:r>
            <a:r>
              <a:rPr sz="716" spc="-3" dirty="0">
                <a:latin typeface="Arial"/>
                <a:cs typeface="Arial"/>
              </a:rPr>
              <a:t> 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frequently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used.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91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794"/>
            <a:ext cx="4542992" cy="2559627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1995920" cy="118027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Congratulations!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completed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lesson.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FortiAnalyzer</a:t>
            </a:r>
            <a:r>
              <a:rPr lang="fr-FR" spc="-30"/>
              <a:t> </a:t>
            </a:r>
            <a:r>
              <a:rPr lang="fr-FR" spc="-5"/>
              <a:t>6.2</a:t>
            </a:r>
            <a:r>
              <a:rPr lang="fr-FR" spc="-30"/>
              <a:t> </a:t>
            </a:r>
            <a:r>
              <a:rPr lang="fr-FR" spc="-5"/>
              <a:t>Study</a:t>
            </a:r>
            <a:r>
              <a:rPr lang="fr-FR" spc="-25"/>
              <a:t> </a:t>
            </a:r>
            <a:r>
              <a:rPr lang="fr-FR" spc="-5"/>
              <a:t>Guide</a:t>
            </a:r>
            <a:endParaRPr spc="-3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mtClean="0"/>
              <a:pPr marL="38100">
                <a:spcBef>
                  <a:spcPts val="5"/>
                </a:spcBef>
              </a:pPr>
              <a:t>92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778620" y="73178"/>
            <a:ext cx="656359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SQL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716" spc="-2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6318" y="0"/>
            <a:ext cx="5299364" cy="6858000"/>
            <a:chOff x="0" y="0"/>
            <a:chExt cx="7772400" cy="10058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772400" cy="10058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7315200"/>
              <a:ext cx="7772400" cy="2733675"/>
            </a:xfrm>
            <a:custGeom>
              <a:avLst/>
              <a:gdLst/>
              <a:ahLst/>
              <a:cxnLst/>
              <a:rect l="l" t="t" r="r" b="b"/>
              <a:pathLst>
                <a:path w="7772400" h="2733675">
                  <a:moveTo>
                    <a:pt x="7772400" y="2733675"/>
                  </a:moveTo>
                  <a:lnTo>
                    <a:pt x="0" y="2733675"/>
                  </a:lnTo>
                  <a:lnTo>
                    <a:pt x="0" y="0"/>
                  </a:lnTo>
                  <a:lnTo>
                    <a:pt x="7772400" y="0"/>
                  </a:lnTo>
                  <a:lnTo>
                    <a:pt x="7772400" y="27336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5" name="object 5"/>
            <p:cNvSpPr/>
            <p:nvPr/>
          </p:nvSpPr>
          <p:spPr>
            <a:xfrm>
              <a:off x="428625" y="7402829"/>
              <a:ext cx="177165" cy="158750"/>
            </a:xfrm>
            <a:custGeom>
              <a:avLst/>
              <a:gdLst/>
              <a:ahLst/>
              <a:cxnLst/>
              <a:rect l="l" t="t" r="r" b="b"/>
              <a:pathLst>
                <a:path w="177165" h="158750">
                  <a:moveTo>
                    <a:pt x="177012" y="0"/>
                  </a:moveTo>
                  <a:lnTo>
                    <a:pt x="0" y="0"/>
                  </a:lnTo>
                  <a:lnTo>
                    <a:pt x="0" y="35560"/>
                  </a:lnTo>
                  <a:lnTo>
                    <a:pt x="0" y="62242"/>
                  </a:lnTo>
                  <a:lnTo>
                    <a:pt x="0" y="96520"/>
                  </a:lnTo>
                  <a:lnTo>
                    <a:pt x="0" y="158750"/>
                  </a:lnTo>
                  <a:lnTo>
                    <a:pt x="39141" y="158750"/>
                  </a:lnTo>
                  <a:lnTo>
                    <a:pt x="39141" y="96520"/>
                  </a:lnTo>
                  <a:lnTo>
                    <a:pt x="157759" y="96520"/>
                  </a:lnTo>
                  <a:lnTo>
                    <a:pt x="157759" y="62242"/>
                  </a:lnTo>
                  <a:lnTo>
                    <a:pt x="39141" y="62242"/>
                  </a:lnTo>
                  <a:lnTo>
                    <a:pt x="39141" y="35560"/>
                  </a:lnTo>
                  <a:lnTo>
                    <a:pt x="177012" y="35560"/>
                  </a:lnTo>
                  <a:lnTo>
                    <a:pt x="177012" y="0"/>
                  </a:lnTo>
                  <a:close/>
                </a:path>
              </a:pathLst>
            </a:custGeom>
            <a:solidFill>
              <a:srgbClr val="231F1F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1214" y="7402766"/>
              <a:ext cx="179133" cy="1583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80693" y="7402766"/>
              <a:ext cx="765810" cy="159385"/>
            </a:xfrm>
            <a:custGeom>
              <a:avLst/>
              <a:gdLst/>
              <a:ahLst/>
              <a:cxnLst/>
              <a:rect l="l" t="t" r="r" b="b"/>
              <a:pathLst>
                <a:path w="765810" h="159384">
                  <a:moveTo>
                    <a:pt x="146939" y="63"/>
                  </a:moveTo>
                  <a:lnTo>
                    <a:pt x="0" y="63"/>
                  </a:lnTo>
                  <a:lnTo>
                    <a:pt x="0" y="20383"/>
                  </a:lnTo>
                  <a:lnTo>
                    <a:pt x="0" y="25463"/>
                  </a:lnTo>
                  <a:lnTo>
                    <a:pt x="0" y="35623"/>
                  </a:lnTo>
                  <a:lnTo>
                    <a:pt x="36957" y="35623"/>
                  </a:lnTo>
                  <a:lnTo>
                    <a:pt x="36957" y="158394"/>
                  </a:lnTo>
                  <a:lnTo>
                    <a:pt x="76098" y="158394"/>
                  </a:lnTo>
                  <a:lnTo>
                    <a:pt x="76098" y="35623"/>
                  </a:lnTo>
                  <a:lnTo>
                    <a:pt x="146939" y="35623"/>
                  </a:lnTo>
                  <a:lnTo>
                    <a:pt x="146939" y="25463"/>
                  </a:lnTo>
                  <a:lnTo>
                    <a:pt x="47028" y="25463"/>
                  </a:lnTo>
                  <a:lnTo>
                    <a:pt x="47028" y="25298"/>
                  </a:lnTo>
                  <a:lnTo>
                    <a:pt x="146939" y="25298"/>
                  </a:lnTo>
                  <a:lnTo>
                    <a:pt x="146939" y="20383"/>
                  </a:lnTo>
                  <a:lnTo>
                    <a:pt x="146939" y="19939"/>
                  </a:lnTo>
                  <a:lnTo>
                    <a:pt x="146939" y="63"/>
                  </a:lnTo>
                  <a:close/>
                </a:path>
                <a:path w="765810" h="159384">
                  <a:moveTo>
                    <a:pt x="205435" y="0"/>
                  </a:moveTo>
                  <a:lnTo>
                    <a:pt x="166293" y="0"/>
                  </a:lnTo>
                  <a:lnTo>
                    <a:pt x="166293" y="158407"/>
                  </a:lnTo>
                  <a:lnTo>
                    <a:pt x="205435" y="158407"/>
                  </a:lnTo>
                  <a:lnTo>
                    <a:pt x="205435" y="0"/>
                  </a:lnTo>
                  <a:close/>
                </a:path>
                <a:path w="765810" h="159384">
                  <a:moveTo>
                    <a:pt x="600075" y="123253"/>
                  </a:moveTo>
                  <a:lnTo>
                    <a:pt x="480618" y="123253"/>
                  </a:lnTo>
                  <a:lnTo>
                    <a:pt x="480618" y="96583"/>
                  </a:lnTo>
                  <a:lnTo>
                    <a:pt x="563067" y="96583"/>
                  </a:lnTo>
                  <a:lnTo>
                    <a:pt x="563067" y="62306"/>
                  </a:lnTo>
                  <a:lnTo>
                    <a:pt x="480618" y="62306"/>
                  </a:lnTo>
                  <a:lnTo>
                    <a:pt x="480618" y="35623"/>
                  </a:lnTo>
                  <a:lnTo>
                    <a:pt x="599274" y="35623"/>
                  </a:lnTo>
                  <a:lnTo>
                    <a:pt x="599274" y="63"/>
                  </a:lnTo>
                  <a:lnTo>
                    <a:pt x="441464" y="63"/>
                  </a:lnTo>
                  <a:lnTo>
                    <a:pt x="441464" y="35623"/>
                  </a:lnTo>
                  <a:lnTo>
                    <a:pt x="441464" y="62306"/>
                  </a:lnTo>
                  <a:lnTo>
                    <a:pt x="441464" y="96583"/>
                  </a:lnTo>
                  <a:lnTo>
                    <a:pt x="441464" y="123253"/>
                  </a:lnTo>
                  <a:lnTo>
                    <a:pt x="441464" y="158813"/>
                  </a:lnTo>
                  <a:lnTo>
                    <a:pt x="600075" y="158813"/>
                  </a:lnTo>
                  <a:lnTo>
                    <a:pt x="600075" y="123253"/>
                  </a:lnTo>
                  <a:close/>
                </a:path>
                <a:path w="765810" h="159384">
                  <a:moveTo>
                    <a:pt x="765619" y="63"/>
                  </a:moveTo>
                  <a:lnTo>
                    <a:pt x="618629" y="63"/>
                  </a:lnTo>
                  <a:lnTo>
                    <a:pt x="618629" y="20383"/>
                  </a:lnTo>
                  <a:lnTo>
                    <a:pt x="618629" y="25463"/>
                  </a:lnTo>
                  <a:lnTo>
                    <a:pt x="618629" y="35623"/>
                  </a:lnTo>
                  <a:lnTo>
                    <a:pt x="655586" y="35623"/>
                  </a:lnTo>
                  <a:lnTo>
                    <a:pt x="655586" y="158394"/>
                  </a:lnTo>
                  <a:lnTo>
                    <a:pt x="694728" y="158394"/>
                  </a:lnTo>
                  <a:lnTo>
                    <a:pt x="694728" y="35623"/>
                  </a:lnTo>
                  <a:lnTo>
                    <a:pt x="765619" y="35623"/>
                  </a:lnTo>
                  <a:lnTo>
                    <a:pt x="765619" y="25463"/>
                  </a:lnTo>
                  <a:lnTo>
                    <a:pt x="665657" y="25463"/>
                  </a:lnTo>
                  <a:lnTo>
                    <a:pt x="665657" y="25298"/>
                  </a:lnTo>
                  <a:lnTo>
                    <a:pt x="765619" y="25298"/>
                  </a:lnTo>
                  <a:lnTo>
                    <a:pt x="765619" y="20383"/>
                  </a:lnTo>
                  <a:lnTo>
                    <a:pt x="765619" y="19939"/>
                  </a:lnTo>
                  <a:lnTo>
                    <a:pt x="765619" y="63"/>
                  </a:lnTo>
                  <a:close/>
                </a:path>
              </a:pathLst>
            </a:custGeom>
            <a:solidFill>
              <a:srgbClr val="231F1F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5491" y="7402715"/>
              <a:ext cx="179387" cy="1584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18033" y="7522718"/>
              <a:ext cx="38735" cy="38735"/>
            </a:xfrm>
            <a:custGeom>
              <a:avLst/>
              <a:gdLst/>
              <a:ahLst/>
              <a:cxnLst/>
              <a:rect l="l" t="t" r="r" b="b"/>
              <a:pathLst>
                <a:path w="38735" h="38734">
                  <a:moveTo>
                    <a:pt x="27925" y="2235"/>
                  </a:moveTo>
                  <a:lnTo>
                    <a:pt x="10625" y="2235"/>
                  </a:lnTo>
                  <a:lnTo>
                    <a:pt x="11720" y="1506"/>
                  </a:lnTo>
                  <a:lnTo>
                    <a:pt x="19301" y="0"/>
                  </a:lnTo>
                  <a:lnTo>
                    <a:pt x="26831" y="1506"/>
                  </a:lnTo>
                  <a:lnTo>
                    <a:pt x="27925" y="2235"/>
                  </a:lnTo>
                  <a:close/>
                </a:path>
                <a:path w="38735" h="38734">
                  <a:moveTo>
                    <a:pt x="8132" y="3893"/>
                  </a:moveTo>
                  <a:lnTo>
                    <a:pt x="9827" y="2235"/>
                  </a:lnTo>
                  <a:lnTo>
                    <a:pt x="10625" y="2235"/>
                  </a:lnTo>
                  <a:lnTo>
                    <a:pt x="8132" y="3893"/>
                  </a:lnTo>
                  <a:close/>
                </a:path>
                <a:path w="38735" h="38734">
                  <a:moveTo>
                    <a:pt x="30391" y="3877"/>
                  </a:moveTo>
                  <a:lnTo>
                    <a:pt x="27925" y="2235"/>
                  </a:lnTo>
                  <a:lnTo>
                    <a:pt x="28724" y="2235"/>
                  </a:lnTo>
                  <a:lnTo>
                    <a:pt x="30391" y="3877"/>
                  </a:lnTo>
                  <a:close/>
                </a:path>
                <a:path w="38735" h="38734">
                  <a:moveTo>
                    <a:pt x="34744" y="8166"/>
                  </a:moveTo>
                  <a:lnTo>
                    <a:pt x="30391" y="3877"/>
                  </a:lnTo>
                  <a:lnTo>
                    <a:pt x="32998" y="5613"/>
                  </a:lnTo>
                  <a:lnTo>
                    <a:pt x="34744" y="8166"/>
                  </a:lnTo>
                  <a:close/>
                </a:path>
                <a:path w="38735" h="38734">
                  <a:moveTo>
                    <a:pt x="3893" y="8041"/>
                  </a:moveTo>
                  <a:lnTo>
                    <a:pt x="5547" y="5613"/>
                  </a:lnTo>
                  <a:lnTo>
                    <a:pt x="8132" y="3893"/>
                  </a:lnTo>
                  <a:lnTo>
                    <a:pt x="3893" y="8041"/>
                  </a:lnTo>
                  <a:close/>
                </a:path>
                <a:path w="38735" h="38734">
                  <a:moveTo>
                    <a:pt x="14780" y="29121"/>
                  </a:moveTo>
                  <a:lnTo>
                    <a:pt x="12062" y="29121"/>
                  </a:lnTo>
                  <a:lnTo>
                    <a:pt x="12062" y="8039"/>
                  </a:lnTo>
                  <a:lnTo>
                    <a:pt x="24917" y="8041"/>
                  </a:lnTo>
                  <a:lnTo>
                    <a:pt x="28127" y="8635"/>
                  </a:lnTo>
                  <a:lnTo>
                    <a:pt x="28220" y="10413"/>
                  </a:lnTo>
                  <a:lnTo>
                    <a:pt x="14780" y="10413"/>
                  </a:lnTo>
                  <a:lnTo>
                    <a:pt x="14780" y="17703"/>
                  </a:lnTo>
                  <a:lnTo>
                    <a:pt x="26943" y="17703"/>
                  </a:lnTo>
                  <a:lnTo>
                    <a:pt x="25600" y="18694"/>
                  </a:lnTo>
                  <a:lnTo>
                    <a:pt x="27784" y="20091"/>
                  </a:lnTo>
                  <a:lnTo>
                    <a:pt x="14780" y="20091"/>
                  </a:lnTo>
                  <a:lnTo>
                    <a:pt x="14780" y="29121"/>
                  </a:lnTo>
                  <a:close/>
                </a:path>
                <a:path w="38735" h="38734">
                  <a:moveTo>
                    <a:pt x="2084" y="10699"/>
                  </a:moveTo>
                  <a:lnTo>
                    <a:pt x="2080" y="9817"/>
                  </a:lnTo>
                  <a:lnTo>
                    <a:pt x="3893" y="8041"/>
                  </a:lnTo>
                  <a:lnTo>
                    <a:pt x="2084" y="10699"/>
                  </a:lnTo>
                  <a:close/>
                </a:path>
                <a:path w="38735" h="38734">
                  <a:moveTo>
                    <a:pt x="36420" y="10615"/>
                  </a:moveTo>
                  <a:lnTo>
                    <a:pt x="34744" y="8166"/>
                  </a:lnTo>
                  <a:lnTo>
                    <a:pt x="36420" y="9817"/>
                  </a:lnTo>
                  <a:lnTo>
                    <a:pt x="36420" y="10615"/>
                  </a:lnTo>
                  <a:close/>
                </a:path>
                <a:path w="38735" h="38734">
                  <a:moveTo>
                    <a:pt x="26943" y="17703"/>
                  </a:moveTo>
                  <a:lnTo>
                    <a:pt x="23517" y="17703"/>
                  </a:lnTo>
                  <a:lnTo>
                    <a:pt x="25308" y="17208"/>
                  </a:lnTo>
                  <a:lnTo>
                    <a:pt x="25994" y="10858"/>
                  </a:lnTo>
                  <a:lnTo>
                    <a:pt x="23314" y="10413"/>
                  </a:lnTo>
                  <a:lnTo>
                    <a:pt x="28220" y="10413"/>
                  </a:lnTo>
                  <a:lnTo>
                    <a:pt x="28521" y="16167"/>
                  </a:lnTo>
                  <a:lnTo>
                    <a:pt x="27683" y="17157"/>
                  </a:lnTo>
                  <a:lnTo>
                    <a:pt x="26943" y="17703"/>
                  </a:lnTo>
                  <a:close/>
                </a:path>
                <a:path w="38735" h="38734">
                  <a:moveTo>
                    <a:pt x="36420" y="27678"/>
                  </a:moveTo>
                  <a:lnTo>
                    <a:pt x="36420" y="10615"/>
                  </a:lnTo>
                  <a:lnTo>
                    <a:pt x="37164" y="11701"/>
                  </a:lnTo>
                  <a:lnTo>
                    <a:pt x="38600" y="18694"/>
                  </a:lnTo>
                  <a:lnTo>
                    <a:pt x="38683" y="19202"/>
                  </a:lnTo>
                  <a:lnTo>
                    <a:pt x="37160" y="26599"/>
                  </a:lnTo>
                  <a:lnTo>
                    <a:pt x="36420" y="27678"/>
                  </a:lnTo>
                  <a:close/>
                </a:path>
                <a:path w="38735" h="38734">
                  <a:moveTo>
                    <a:pt x="2130" y="27637"/>
                  </a:moveTo>
                  <a:lnTo>
                    <a:pt x="1423" y="26599"/>
                  </a:lnTo>
                  <a:lnTo>
                    <a:pt x="99" y="20091"/>
                  </a:lnTo>
                  <a:lnTo>
                    <a:pt x="0" y="18694"/>
                  </a:lnTo>
                  <a:lnTo>
                    <a:pt x="1402" y="11701"/>
                  </a:lnTo>
                  <a:lnTo>
                    <a:pt x="2084" y="10699"/>
                  </a:lnTo>
                  <a:lnTo>
                    <a:pt x="2130" y="27637"/>
                  </a:lnTo>
                  <a:close/>
                </a:path>
                <a:path w="38735" h="38734">
                  <a:moveTo>
                    <a:pt x="29169" y="29121"/>
                  </a:moveTo>
                  <a:lnTo>
                    <a:pt x="25943" y="29121"/>
                  </a:lnTo>
                  <a:lnTo>
                    <a:pt x="25448" y="26492"/>
                  </a:lnTo>
                  <a:lnTo>
                    <a:pt x="25003" y="23964"/>
                  </a:lnTo>
                  <a:lnTo>
                    <a:pt x="26248" y="20091"/>
                  </a:lnTo>
                  <a:lnTo>
                    <a:pt x="27784" y="20091"/>
                  </a:lnTo>
                  <a:lnTo>
                    <a:pt x="27835" y="20383"/>
                  </a:lnTo>
                  <a:lnTo>
                    <a:pt x="28178" y="24053"/>
                  </a:lnTo>
                  <a:lnTo>
                    <a:pt x="28381" y="26835"/>
                  </a:lnTo>
                  <a:lnTo>
                    <a:pt x="27975" y="27279"/>
                  </a:lnTo>
                  <a:lnTo>
                    <a:pt x="29169" y="29121"/>
                  </a:lnTo>
                  <a:close/>
                </a:path>
                <a:path w="38735" h="38734">
                  <a:moveTo>
                    <a:pt x="3969" y="30339"/>
                  </a:moveTo>
                  <a:lnTo>
                    <a:pt x="2130" y="28524"/>
                  </a:lnTo>
                  <a:lnTo>
                    <a:pt x="2130" y="27637"/>
                  </a:lnTo>
                  <a:lnTo>
                    <a:pt x="3969" y="30339"/>
                  </a:lnTo>
                  <a:close/>
                </a:path>
                <a:path w="38735" h="38734">
                  <a:moveTo>
                    <a:pt x="34651" y="30258"/>
                  </a:moveTo>
                  <a:lnTo>
                    <a:pt x="36420" y="27678"/>
                  </a:lnTo>
                  <a:lnTo>
                    <a:pt x="36420" y="28524"/>
                  </a:lnTo>
                  <a:lnTo>
                    <a:pt x="34651" y="30258"/>
                  </a:lnTo>
                  <a:close/>
                </a:path>
                <a:path w="38735" h="38734">
                  <a:moveTo>
                    <a:pt x="30491" y="34336"/>
                  </a:moveTo>
                  <a:lnTo>
                    <a:pt x="34651" y="30258"/>
                  </a:lnTo>
                  <a:lnTo>
                    <a:pt x="32976" y="32683"/>
                  </a:lnTo>
                  <a:lnTo>
                    <a:pt x="30491" y="34336"/>
                  </a:lnTo>
                  <a:close/>
                </a:path>
                <a:path w="38735" h="38734">
                  <a:moveTo>
                    <a:pt x="7962" y="34279"/>
                  </a:moveTo>
                  <a:lnTo>
                    <a:pt x="5556" y="32669"/>
                  </a:lnTo>
                  <a:lnTo>
                    <a:pt x="3969" y="30339"/>
                  </a:lnTo>
                  <a:lnTo>
                    <a:pt x="7962" y="34279"/>
                  </a:lnTo>
                  <a:close/>
                </a:path>
                <a:path w="38735" h="38734">
                  <a:moveTo>
                    <a:pt x="9827" y="36118"/>
                  </a:moveTo>
                  <a:lnTo>
                    <a:pt x="7962" y="34279"/>
                  </a:lnTo>
                  <a:lnTo>
                    <a:pt x="10718" y="36114"/>
                  </a:lnTo>
                  <a:lnTo>
                    <a:pt x="9827" y="36118"/>
                  </a:lnTo>
                  <a:close/>
                </a:path>
                <a:path w="38735" h="38734">
                  <a:moveTo>
                    <a:pt x="28724" y="36067"/>
                  </a:moveTo>
                  <a:lnTo>
                    <a:pt x="27887" y="36067"/>
                  </a:lnTo>
                  <a:lnTo>
                    <a:pt x="30491" y="34336"/>
                  </a:lnTo>
                  <a:lnTo>
                    <a:pt x="28724" y="36067"/>
                  </a:lnTo>
                  <a:close/>
                </a:path>
                <a:path w="38735" h="38734">
                  <a:moveTo>
                    <a:pt x="19301" y="38290"/>
                  </a:moveTo>
                  <a:lnTo>
                    <a:pt x="11703" y="36769"/>
                  </a:lnTo>
                  <a:lnTo>
                    <a:pt x="10718" y="36114"/>
                  </a:lnTo>
                  <a:lnTo>
                    <a:pt x="19301" y="36067"/>
                  </a:lnTo>
                  <a:lnTo>
                    <a:pt x="27887" y="36067"/>
                  </a:lnTo>
                  <a:lnTo>
                    <a:pt x="26831" y="36769"/>
                  </a:lnTo>
                  <a:lnTo>
                    <a:pt x="19301" y="38290"/>
                  </a:lnTo>
                  <a:close/>
                </a:path>
              </a:pathLst>
            </a:custGeom>
            <a:solidFill>
              <a:srgbClr val="231F1F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10" name="object 10"/>
            <p:cNvSpPr/>
            <p:nvPr/>
          </p:nvSpPr>
          <p:spPr>
            <a:xfrm>
              <a:off x="622947" y="7400925"/>
              <a:ext cx="229870" cy="161925"/>
            </a:xfrm>
            <a:custGeom>
              <a:avLst/>
              <a:gdLst/>
              <a:ahLst/>
              <a:cxnLst/>
              <a:rect l="l" t="t" r="r" b="b"/>
              <a:pathLst>
                <a:path w="229869" h="161925">
                  <a:moveTo>
                    <a:pt x="64985" y="119608"/>
                  </a:moveTo>
                  <a:lnTo>
                    <a:pt x="0" y="119608"/>
                  </a:lnTo>
                  <a:lnTo>
                    <a:pt x="0" y="124764"/>
                  </a:lnTo>
                  <a:lnTo>
                    <a:pt x="3086" y="137642"/>
                  </a:lnTo>
                  <a:lnTo>
                    <a:pt x="8585" y="148501"/>
                  </a:lnTo>
                  <a:lnTo>
                    <a:pt x="16040" y="156756"/>
                  </a:lnTo>
                  <a:lnTo>
                    <a:pt x="25006" y="161772"/>
                  </a:lnTo>
                  <a:lnTo>
                    <a:pt x="64985" y="161772"/>
                  </a:lnTo>
                  <a:lnTo>
                    <a:pt x="64985" y="119608"/>
                  </a:lnTo>
                  <a:close/>
                </a:path>
                <a:path w="229869" h="161925">
                  <a:moveTo>
                    <a:pt x="64985" y="59778"/>
                  </a:moveTo>
                  <a:lnTo>
                    <a:pt x="0" y="59778"/>
                  </a:lnTo>
                  <a:lnTo>
                    <a:pt x="0" y="101993"/>
                  </a:lnTo>
                  <a:lnTo>
                    <a:pt x="64985" y="101993"/>
                  </a:lnTo>
                  <a:lnTo>
                    <a:pt x="64985" y="59778"/>
                  </a:lnTo>
                  <a:close/>
                </a:path>
                <a:path w="229869" h="161925">
                  <a:moveTo>
                    <a:pt x="64985" y="0"/>
                  </a:moveTo>
                  <a:lnTo>
                    <a:pt x="26682" y="0"/>
                  </a:lnTo>
                  <a:lnTo>
                    <a:pt x="17145" y="4673"/>
                  </a:lnTo>
                  <a:lnTo>
                    <a:pt x="9182" y="12954"/>
                  </a:lnTo>
                  <a:lnTo>
                    <a:pt x="3302" y="24130"/>
                  </a:lnTo>
                  <a:lnTo>
                    <a:pt x="0" y="37503"/>
                  </a:lnTo>
                  <a:lnTo>
                    <a:pt x="0" y="42214"/>
                  </a:lnTo>
                  <a:lnTo>
                    <a:pt x="64985" y="42214"/>
                  </a:lnTo>
                  <a:lnTo>
                    <a:pt x="64985" y="0"/>
                  </a:lnTo>
                  <a:close/>
                </a:path>
                <a:path w="229869" h="161925">
                  <a:moveTo>
                    <a:pt x="146532" y="119608"/>
                  </a:moveTo>
                  <a:lnTo>
                    <a:pt x="82740" y="119608"/>
                  </a:lnTo>
                  <a:lnTo>
                    <a:pt x="82740" y="161772"/>
                  </a:lnTo>
                  <a:lnTo>
                    <a:pt x="146532" y="161772"/>
                  </a:lnTo>
                  <a:lnTo>
                    <a:pt x="146532" y="119608"/>
                  </a:lnTo>
                  <a:close/>
                </a:path>
                <a:path w="229869" h="161925">
                  <a:moveTo>
                    <a:pt x="146532" y="0"/>
                  </a:moveTo>
                  <a:lnTo>
                    <a:pt x="82740" y="0"/>
                  </a:lnTo>
                  <a:lnTo>
                    <a:pt x="82740" y="42214"/>
                  </a:lnTo>
                  <a:lnTo>
                    <a:pt x="146532" y="42214"/>
                  </a:lnTo>
                  <a:lnTo>
                    <a:pt x="146532" y="0"/>
                  </a:lnTo>
                  <a:close/>
                </a:path>
                <a:path w="229869" h="161925">
                  <a:moveTo>
                    <a:pt x="229489" y="119608"/>
                  </a:moveTo>
                  <a:lnTo>
                    <a:pt x="164299" y="119608"/>
                  </a:lnTo>
                  <a:lnTo>
                    <a:pt x="164299" y="161772"/>
                  </a:lnTo>
                  <a:lnTo>
                    <a:pt x="204482" y="161772"/>
                  </a:lnTo>
                  <a:lnTo>
                    <a:pt x="213423" y="156768"/>
                  </a:lnTo>
                  <a:lnTo>
                    <a:pt x="220865" y="148526"/>
                  </a:lnTo>
                  <a:lnTo>
                    <a:pt x="226364" y="137680"/>
                  </a:lnTo>
                  <a:lnTo>
                    <a:pt x="229489" y="124815"/>
                  </a:lnTo>
                  <a:lnTo>
                    <a:pt x="229489" y="119608"/>
                  </a:lnTo>
                  <a:close/>
                </a:path>
                <a:path w="229869" h="161925">
                  <a:moveTo>
                    <a:pt x="229489" y="59778"/>
                  </a:moveTo>
                  <a:lnTo>
                    <a:pt x="164299" y="59778"/>
                  </a:lnTo>
                  <a:lnTo>
                    <a:pt x="164299" y="101993"/>
                  </a:lnTo>
                  <a:lnTo>
                    <a:pt x="229489" y="101993"/>
                  </a:lnTo>
                  <a:lnTo>
                    <a:pt x="229489" y="59778"/>
                  </a:lnTo>
                  <a:close/>
                </a:path>
                <a:path w="229869" h="161925">
                  <a:moveTo>
                    <a:pt x="229489" y="37452"/>
                  </a:moveTo>
                  <a:lnTo>
                    <a:pt x="226174" y="24091"/>
                  </a:lnTo>
                  <a:lnTo>
                    <a:pt x="220306" y="12928"/>
                  </a:lnTo>
                  <a:lnTo>
                    <a:pt x="212356" y="4673"/>
                  </a:lnTo>
                  <a:lnTo>
                    <a:pt x="202793" y="0"/>
                  </a:lnTo>
                  <a:lnTo>
                    <a:pt x="164299" y="0"/>
                  </a:lnTo>
                  <a:lnTo>
                    <a:pt x="164299" y="42214"/>
                  </a:lnTo>
                  <a:lnTo>
                    <a:pt x="229489" y="42214"/>
                  </a:lnTo>
                  <a:lnTo>
                    <a:pt x="229489" y="37452"/>
                  </a:lnTo>
                  <a:close/>
                </a:path>
              </a:pathLst>
            </a:custGeom>
            <a:solidFill>
              <a:srgbClr val="ED2622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11" name="object 11"/>
            <p:cNvSpPr/>
            <p:nvPr/>
          </p:nvSpPr>
          <p:spPr>
            <a:xfrm>
              <a:off x="6875856" y="7419581"/>
              <a:ext cx="342265" cy="244475"/>
            </a:xfrm>
            <a:custGeom>
              <a:avLst/>
              <a:gdLst/>
              <a:ahLst/>
              <a:cxnLst/>
              <a:rect l="l" t="t" r="r" b="b"/>
              <a:pathLst>
                <a:path w="342265" h="244475">
                  <a:moveTo>
                    <a:pt x="96888" y="90182"/>
                  </a:moveTo>
                  <a:lnTo>
                    <a:pt x="0" y="90182"/>
                  </a:lnTo>
                  <a:lnTo>
                    <a:pt x="0" y="153885"/>
                  </a:lnTo>
                  <a:lnTo>
                    <a:pt x="96888" y="153885"/>
                  </a:lnTo>
                  <a:lnTo>
                    <a:pt x="96888" y="90182"/>
                  </a:lnTo>
                  <a:close/>
                </a:path>
                <a:path w="342265" h="244475">
                  <a:moveTo>
                    <a:pt x="218465" y="180378"/>
                  </a:moveTo>
                  <a:lnTo>
                    <a:pt x="123380" y="180378"/>
                  </a:lnTo>
                  <a:lnTo>
                    <a:pt x="123380" y="244030"/>
                  </a:lnTo>
                  <a:lnTo>
                    <a:pt x="218465" y="244030"/>
                  </a:lnTo>
                  <a:lnTo>
                    <a:pt x="218465" y="180378"/>
                  </a:lnTo>
                  <a:close/>
                </a:path>
                <a:path w="342265" h="244475">
                  <a:moveTo>
                    <a:pt x="218465" y="0"/>
                  </a:moveTo>
                  <a:lnTo>
                    <a:pt x="123380" y="0"/>
                  </a:lnTo>
                  <a:lnTo>
                    <a:pt x="123380" y="63703"/>
                  </a:lnTo>
                  <a:lnTo>
                    <a:pt x="218465" y="63703"/>
                  </a:lnTo>
                  <a:lnTo>
                    <a:pt x="218465" y="0"/>
                  </a:lnTo>
                  <a:close/>
                </a:path>
                <a:path w="342265" h="244475">
                  <a:moveTo>
                    <a:pt x="342099" y="90182"/>
                  </a:moveTo>
                  <a:lnTo>
                    <a:pt x="244919" y="90182"/>
                  </a:lnTo>
                  <a:lnTo>
                    <a:pt x="244919" y="153885"/>
                  </a:lnTo>
                  <a:lnTo>
                    <a:pt x="342099" y="153885"/>
                  </a:lnTo>
                  <a:lnTo>
                    <a:pt x="342099" y="90182"/>
                  </a:lnTo>
                  <a:close/>
                </a:path>
              </a:pathLst>
            </a:custGeom>
            <a:solidFill>
              <a:srgbClr val="DEDDDD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5856" y="7419581"/>
              <a:ext cx="96888" cy="6369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5856" y="7599959"/>
              <a:ext cx="96888" cy="636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0775" y="7419581"/>
              <a:ext cx="97193" cy="636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0775" y="7599959"/>
              <a:ext cx="97193" cy="6365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4111" y="7419581"/>
              <a:ext cx="95046" cy="6369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54965" y="7419581"/>
              <a:ext cx="95097" cy="6369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54965" y="7509865"/>
              <a:ext cx="95097" cy="6365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34111" y="7509865"/>
              <a:ext cx="95046" cy="6365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4111" y="7599959"/>
              <a:ext cx="95046" cy="6365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54965" y="7599959"/>
              <a:ext cx="95097" cy="6365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07786" y="7419581"/>
              <a:ext cx="699770" cy="244475"/>
            </a:xfrm>
            <a:custGeom>
              <a:avLst/>
              <a:gdLst/>
              <a:ahLst/>
              <a:cxnLst/>
              <a:rect l="l" t="t" r="r" b="b"/>
              <a:pathLst>
                <a:path w="699770" h="244475">
                  <a:moveTo>
                    <a:pt x="95097" y="90284"/>
                  </a:moveTo>
                  <a:lnTo>
                    <a:pt x="0" y="90284"/>
                  </a:lnTo>
                  <a:lnTo>
                    <a:pt x="0" y="153936"/>
                  </a:lnTo>
                  <a:lnTo>
                    <a:pt x="95097" y="153936"/>
                  </a:lnTo>
                  <a:lnTo>
                    <a:pt x="95097" y="90284"/>
                  </a:lnTo>
                  <a:close/>
                </a:path>
                <a:path w="699770" h="244475">
                  <a:moveTo>
                    <a:pt x="95097" y="0"/>
                  </a:moveTo>
                  <a:lnTo>
                    <a:pt x="0" y="0"/>
                  </a:lnTo>
                  <a:lnTo>
                    <a:pt x="0" y="63703"/>
                  </a:lnTo>
                  <a:lnTo>
                    <a:pt x="95097" y="63703"/>
                  </a:lnTo>
                  <a:lnTo>
                    <a:pt x="95097" y="0"/>
                  </a:lnTo>
                  <a:close/>
                </a:path>
                <a:path w="699770" h="244475">
                  <a:moveTo>
                    <a:pt x="215938" y="180378"/>
                  </a:moveTo>
                  <a:lnTo>
                    <a:pt x="120891" y="180378"/>
                  </a:lnTo>
                  <a:lnTo>
                    <a:pt x="120891" y="244030"/>
                  </a:lnTo>
                  <a:lnTo>
                    <a:pt x="215938" y="244030"/>
                  </a:lnTo>
                  <a:lnTo>
                    <a:pt x="215938" y="180378"/>
                  </a:lnTo>
                  <a:close/>
                </a:path>
                <a:path w="699770" h="244475">
                  <a:moveTo>
                    <a:pt x="215938" y="90284"/>
                  </a:moveTo>
                  <a:lnTo>
                    <a:pt x="120891" y="90284"/>
                  </a:lnTo>
                  <a:lnTo>
                    <a:pt x="120891" y="153936"/>
                  </a:lnTo>
                  <a:lnTo>
                    <a:pt x="215938" y="153936"/>
                  </a:lnTo>
                  <a:lnTo>
                    <a:pt x="215938" y="90284"/>
                  </a:lnTo>
                  <a:close/>
                </a:path>
                <a:path w="699770" h="244475">
                  <a:moveTo>
                    <a:pt x="215938" y="0"/>
                  </a:moveTo>
                  <a:lnTo>
                    <a:pt x="120891" y="0"/>
                  </a:lnTo>
                  <a:lnTo>
                    <a:pt x="120891" y="63703"/>
                  </a:lnTo>
                  <a:lnTo>
                    <a:pt x="215938" y="63703"/>
                  </a:lnTo>
                  <a:lnTo>
                    <a:pt x="215938" y="0"/>
                  </a:lnTo>
                  <a:close/>
                </a:path>
                <a:path w="699770" h="244475">
                  <a:moveTo>
                    <a:pt x="336842" y="180378"/>
                  </a:moveTo>
                  <a:lnTo>
                    <a:pt x="241744" y="180378"/>
                  </a:lnTo>
                  <a:lnTo>
                    <a:pt x="241744" y="244030"/>
                  </a:lnTo>
                  <a:lnTo>
                    <a:pt x="336842" y="244030"/>
                  </a:lnTo>
                  <a:lnTo>
                    <a:pt x="336842" y="180378"/>
                  </a:lnTo>
                  <a:close/>
                </a:path>
                <a:path w="699770" h="244475">
                  <a:moveTo>
                    <a:pt x="336842" y="90284"/>
                  </a:moveTo>
                  <a:lnTo>
                    <a:pt x="241744" y="90284"/>
                  </a:lnTo>
                  <a:lnTo>
                    <a:pt x="241744" y="153936"/>
                  </a:lnTo>
                  <a:lnTo>
                    <a:pt x="336842" y="153936"/>
                  </a:lnTo>
                  <a:lnTo>
                    <a:pt x="336842" y="90284"/>
                  </a:lnTo>
                  <a:close/>
                </a:path>
                <a:path w="699770" h="244475">
                  <a:moveTo>
                    <a:pt x="336842" y="0"/>
                  </a:moveTo>
                  <a:lnTo>
                    <a:pt x="241744" y="0"/>
                  </a:lnTo>
                  <a:lnTo>
                    <a:pt x="241744" y="63703"/>
                  </a:lnTo>
                  <a:lnTo>
                    <a:pt x="336842" y="63703"/>
                  </a:lnTo>
                  <a:lnTo>
                    <a:pt x="336842" y="0"/>
                  </a:lnTo>
                  <a:close/>
                </a:path>
                <a:path w="699770" h="244475">
                  <a:moveTo>
                    <a:pt x="457669" y="180378"/>
                  </a:moveTo>
                  <a:lnTo>
                    <a:pt x="362635" y="180378"/>
                  </a:lnTo>
                  <a:lnTo>
                    <a:pt x="362635" y="244030"/>
                  </a:lnTo>
                  <a:lnTo>
                    <a:pt x="457669" y="244030"/>
                  </a:lnTo>
                  <a:lnTo>
                    <a:pt x="457669" y="180378"/>
                  </a:lnTo>
                  <a:close/>
                </a:path>
                <a:path w="699770" h="244475">
                  <a:moveTo>
                    <a:pt x="457669" y="90284"/>
                  </a:moveTo>
                  <a:lnTo>
                    <a:pt x="362635" y="90284"/>
                  </a:lnTo>
                  <a:lnTo>
                    <a:pt x="362635" y="153936"/>
                  </a:lnTo>
                  <a:lnTo>
                    <a:pt x="457669" y="153936"/>
                  </a:lnTo>
                  <a:lnTo>
                    <a:pt x="457669" y="90284"/>
                  </a:lnTo>
                  <a:close/>
                </a:path>
                <a:path w="699770" h="244475">
                  <a:moveTo>
                    <a:pt x="457669" y="0"/>
                  </a:moveTo>
                  <a:lnTo>
                    <a:pt x="362635" y="0"/>
                  </a:lnTo>
                  <a:lnTo>
                    <a:pt x="362635" y="63703"/>
                  </a:lnTo>
                  <a:lnTo>
                    <a:pt x="457669" y="63703"/>
                  </a:lnTo>
                  <a:lnTo>
                    <a:pt x="457669" y="0"/>
                  </a:lnTo>
                  <a:close/>
                </a:path>
                <a:path w="699770" h="244475">
                  <a:moveTo>
                    <a:pt x="578586" y="180378"/>
                  </a:moveTo>
                  <a:lnTo>
                    <a:pt x="483489" y="180378"/>
                  </a:lnTo>
                  <a:lnTo>
                    <a:pt x="483489" y="244030"/>
                  </a:lnTo>
                  <a:lnTo>
                    <a:pt x="578586" y="244030"/>
                  </a:lnTo>
                  <a:lnTo>
                    <a:pt x="578586" y="180378"/>
                  </a:lnTo>
                  <a:close/>
                </a:path>
                <a:path w="699770" h="244475">
                  <a:moveTo>
                    <a:pt x="578586" y="90284"/>
                  </a:moveTo>
                  <a:lnTo>
                    <a:pt x="483489" y="90284"/>
                  </a:lnTo>
                  <a:lnTo>
                    <a:pt x="483489" y="153936"/>
                  </a:lnTo>
                  <a:lnTo>
                    <a:pt x="578586" y="153936"/>
                  </a:lnTo>
                  <a:lnTo>
                    <a:pt x="578586" y="90284"/>
                  </a:lnTo>
                  <a:close/>
                </a:path>
                <a:path w="699770" h="244475">
                  <a:moveTo>
                    <a:pt x="578586" y="0"/>
                  </a:moveTo>
                  <a:lnTo>
                    <a:pt x="483489" y="0"/>
                  </a:lnTo>
                  <a:lnTo>
                    <a:pt x="483489" y="63703"/>
                  </a:lnTo>
                  <a:lnTo>
                    <a:pt x="578586" y="63703"/>
                  </a:lnTo>
                  <a:lnTo>
                    <a:pt x="578586" y="0"/>
                  </a:lnTo>
                  <a:close/>
                </a:path>
                <a:path w="699770" h="244475">
                  <a:moveTo>
                    <a:pt x="699439" y="180378"/>
                  </a:moveTo>
                  <a:lnTo>
                    <a:pt x="604393" y="180378"/>
                  </a:lnTo>
                  <a:lnTo>
                    <a:pt x="604393" y="244030"/>
                  </a:lnTo>
                  <a:lnTo>
                    <a:pt x="699439" y="244030"/>
                  </a:lnTo>
                  <a:lnTo>
                    <a:pt x="699439" y="180378"/>
                  </a:lnTo>
                  <a:close/>
                </a:path>
                <a:path w="699770" h="244475">
                  <a:moveTo>
                    <a:pt x="699439" y="90284"/>
                  </a:moveTo>
                  <a:lnTo>
                    <a:pt x="604393" y="90284"/>
                  </a:lnTo>
                  <a:lnTo>
                    <a:pt x="604393" y="153936"/>
                  </a:lnTo>
                  <a:lnTo>
                    <a:pt x="699439" y="153936"/>
                  </a:lnTo>
                  <a:lnTo>
                    <a:pt x="699439" y="90284"/>
                  </a:lnTo>
                  <a:close/>
                </a:path>
                <a:path w="699770" h="244475">
                  <a:moveTo>
                    <a:pt x="699439" y="0"/>
                  </a:moveTo>
                  <a:lnTo>
                    <a:pt x="604393" y="0"/>
                  </a:lnTo>
                  <a:lnTo>
                    <a:pt x="604393" y="63703"/>
                  </a:lnTo>
                  <a:lnTo>
                    <a:pt x="699439" y="63703"/>
                  </a:lnTo>
                  <a:lnTo>
                    <a:pt x="699439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23" name="object 23"/>
            <p:cNvSpPr/>
            <p:nvPr/>
          </p:nvSpPr>
          <p:spPr>
            <a:xfrm>
              <a:off x="5907785" y="7599959"/>
              <a:ext cx="95250" cy="64135"/>
            </a:xfrm>
            <a:custGeom>
              <a:avLst/>
              <a:gdLst/>
              <a:ahLst/>
              <a:cxnLst/>
              <a:rect l="l" t="t" r="r" b="b"/>
              <a:pathLst>
                <a:path w="95250" h="64134">
                  <a:moveTo>
                    <a:pt x="95097" y="63652"/>
                  </a:moveTo>
                  <a:lnTo>
                    <a:pt x="0" y="63652"/>
                  </a:lnTo>
                  <a:lnTo>
                    <a:pt x="0" y="0"/>
                  </a:lnTo>
                  <a:lnTo>
                    <a:pt x="95097" y="0"/>
                  </a:lnTo>
                  <a:lnTo>
                    <a:pt x="95097" y="63652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24" name="object 24"/>
            <p:cNvSpPr/>
            <p:nvPr/>
          </p:nvSpPr>
          <p:spPr>
            <a:xfrm>
              <a:off x="5786933" y="7419581"/>
              <a:ext cx="95250" cy="154305"/>
            </a:xfrm>
            <a:custGeom>
              <a:avLst/>
              <a:gdLst/>
              <a:ahLst/>
              <a:cxnLst/>
              <a:rect l="l" t="t" r="r" b="b"/>
              <a:pathLst>
                <a:path w="95250" h="154304">
                  <a:moveTo>
                    <a:pt x="95034" y="90284"/>
                  </a:moveTo>
                  <a:lnTo>
                    <a:pt x="0" y="90284"/>
                  </a:lnTo>
                  <a:lnTo>
                    <a:pt x="0" y="153936"/>
                  </a:lnTo>
                  <a:lnTo>
                    <a:pt x="95034" y="153936"/>
                  </a:lnTo>
                  <a:lnTo>
                    <a:pt x="95034" y="90284"/>
                  </a:lnTo>
                  <a:close/>
                </a:path>
                <a:path w="95250" h="154304">
                  <a:moveTo>
                    <a:pt x="95034" y="0"/>
                  </a:moveTo>
                  <a:lnTo>
                    <a:pt x="0" y="0"/>
                  </a:lnTo>
                  <a:lnTo>
                    <a:pt x="0" y="63703"/>
                  </a:lnTo>
                  <a:lnTo>
                    <a:pt x="95034" y="63703"/>
                  </a:lnTo>
                  <a:lnTo>
                    <a:pt x="95034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25" name="object 25"/>
            <p:cNvSpPr/>
            <p:nvPr/>
          </p:nvSpPr>
          <p:spPr>
            <a:xfrm>
              <a:off x="5666041" y="7419581"/>
              <a:ext cx="216535" cy="244475"/>
            </a:xfrm>
            <a:custGeom>
              <a:avLst/>
              <a:gdLst/>
              <a:ahLst/>
              <a:cxnLst/>
              <a:rect l="l" t="t" r="r" b="b"/>
              <a:pathLst>
                <a:path w="216535" h="244475">
                  <a:moveTo>
                    <a:pt x="95097" y="0"/>
                  </a:moveTo>
                  <a:lnTo>
                    <a:pt x="0" y="0"/>
                  </a:lnTo>
                  <a:lnTo>
                    <a:pt x="0" y="63703"/>
                  </a:lnTo>
                  <a:lnTo>
                    <a:pt x="95097" y="63703"/>
                  </a:lnTo>
                  <a:lnTo>
                    <a:pt x="95097" y="0"/>
                  </a:lnTo>
                  <a:close/>
                </a:path>
                <a:path w="216535" h="244475">
                  <a:moveTo>
                    <a:pt x="215925" y="180378"/>
                  </a:moveTo>
                  <a:lnTo>
                    <a:pt x="120891" y="180378"/>
                  </a:lnTo>
                  <a:lnTo>
                    <a:pt x="120891" y="244030"/>
                  </a:lnTo>
                  <a:lnTo>
                    <a:pt x="215925" y="244030"/>
                  </a:lnTo>
                  <a:lnTo>
                    <a:pt x="215925" y="180378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26" name="object 26"/>
            <p:cNvSpPr/>
            <p:nvPr/>
          </p:nvSpPr>
          <p:spPr>
            <a:xfrm>
              <a:off x="5666041" y="7509865"/>
              <a:ext cx="95250" cy="64135"/>
            </a:xfrm>
            <a:custGeom>
              <a:avLst/>
              <a:gdLst/>
              <a:ahLst/>
              <a:cxnLst/>
              <a:rect l="l" t="t" r="r" b="b"/>
              <a:pathLst>
                <a:path w="95250" h="64134">
                  <a:moveTo>
                    <a:pt x="95097" y="63652"/>
                  </a:moveTo>
                  <a:lnTo>
                    <a:pt x="0" y="63652"/>
                  </a:lnTo>
                  <a:lnTo>
                    <a:pt x="0" y="0"/>
                  </a:lnTo>
                  <a:lnTo>
                    <a:pt x="95097" y="0"/>
                  </a:lnTo>
                  <a:lnTo>
                    <a:pt x="95097" y="63652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5188" y="7419581"/>
              <a:ext cx="216535" cy="244475"/>
            </a:xfrm>
            <a:custGeom>
              <a:avLst/>
              <a:gdLst/>
              <a:ahLst/>
              <a:cxnLst/>
              <a:rect l="l" t="t" r="r" b="b"/>
              <a:pathLst>
                <a:path w="216535" h="244475">
                  <a:moveTo>
                    <a:pt x="95046" y="0"/>
                  </a:moveTo>
                  <a:lnTo>
                    <a:pt x="0" y="0"/>
                  </a:lnTo>
                  <a:lnTo>
                    <a:pt x="0" y="63703"/>
                  </a:lnTo>
                  <a:lnTo>
                    <a:pt x="95046" y="63703"/>
                  </a:lnTo>
                  <a:lnTo>
                    <a:pt x="95046" y="0"/>
                  </a:lnTo>
                  <a:close/>
                </a:path>
                <a:path w="216535" h="244475">
                  <a:moveTo>
                    <a:pt x="215950" y="180378"/>
                  </a:moveTo>
                  <a:lnTo>
                    <a:pt x="120853" y="180378"/>
                  </a:lnTo>
                  <a:lnTo>
                    <a:pt x="120853" y="244030"/>
                  </a:lnTo>
                  <a:lnTo>
                    <a:pt x="215950" y="244030"/>
                  </a:lnTo>
                  <a:lnTo>
                    <a:pt x="215950" y="180378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5188" y="7509865"/>
              <a:ext cx="95250" cy="64135"/>
            </a:xfrm>
            <a:custGeom>
              <a:avLst/>
              <a:gdLst/>
              <a:ahLst/>
              <a:cxnLst/>
              <a:rect l="l" t="t" r="r" b="b"/>
              <a:pathLst>
                <a:path w="95250" h="64134">
                  <a:moveTo>
                    <a:pt x="95046" y="63652"/>
                  </a:moveTo>
                  <a:lnTo>
                    <a:pt x="0" y="63652"/>
                  </a:lnTo>
                  <a:lnTo>
                    <a:pt x="0" y="0"/>
                  </a:lnTo>
                  <a:lnTo>
                    <a:pt x="95046" y="0"/>
                  </a:lnTo>
                  <a:lnTo>
                    <a:pt x="95046" y="63652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29" name="object 29"/>
            <p:cNvSpPr/>
            <p:nvPr/>
          </p:nvSpPr>
          <p:spPr>
            <a:xfrm>
              <a:off x="5424284" y="7419581"/>
              <a:ext cx="216535" cy="244475"/>
            </a:xfrm>
            <a:custGeom>
              <a:avLst/>
              <a:gdLst/>
              <a:ahLst/>
              <a:cxnLst/>
              <a:rect l="l" t="t" r="r" b="b"/>
              <a:pathLst>
                <a:path w="216535" h="244475">
                  <a:moveTo>
                    <a:pt x="95097" y="0"/>
                  </a:moveTo>
                  <a:lnTo>
                    <a:pt x="0" y="0"/>
                  </a:lnTo>
                  <a:lnTo>
                    <a:pt x="0" y="63703"/>
                  </a:lnTo>
                  <a:lnTo>
                    <a:pt x="95097" y="63703"/>
                  </a:lnTo>
                  <a:lnTo>
                    <a:pt x="95097" y="0"/>
                  </a:lnTo>
                  <a:close/>
                </a:path>
                <a:path w="216535" h="244475">
                  <a:moveTo>
                    <a:pt x="215950" y="180378"/>
                  </a:moveTo>
                  <a:lnTo>
                    <a:pt x="120904" y="180378"/>
                  </a:lnTo>
                  <a:lnTo>
                    <a:pt x="120904" y="244030"/>
                  </a:lnTo>
                  <a:lnTo>
                    <a:pt x="215950" y="244030"/>
                  </a:lnTo>
                  <a:lnTo>
                    <a:pt x="215950" y="180378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30" name="object 30"/>
            <p:cNvSpPr/>
            <p:nvPr/>
          </p:nvSpPr>
          <p:spPr>
            <a:xfrm>
              <a:off x="5424284" y="7509865"/>
              <a:ext cx="95250" cy="64135"/>
            </a:xfrm>
            <a:custGeom>
              <a:avLst/>
              <a:gdLst/>
              <a:ahLst/>
              <a:cxnLst/>
              <a:rect l="l" t="t" r="r" b="b"/>
              <a:pathLst>
                <a:path w="95250" h="64134">
                  <a:moveTo>
                    <a:pt x="95097" y="63652"/>
                  </a:moveTo>
                  <a:lnTo>
                    <a:pt x="0" y="63652"/>
                  </a:lnTo>
                  <a:lnTo>
                    <a:pt x="0" y="0"/>
                  </a:lnTo>
                  <a:lnTo>
                    <a:pt x="95097" y="0"/>
                  </a:lnTo>
                  <a:lnTo>
                    <a:pt x="95097" y="63652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31" name="object 31"/>
            <p:cNvSpPr/>
            <p:nvPr/>
          </p:nvSpPr>
          <p:spPr>
            <a:xfrm>
              <a:off x="5061699" y="7419581"/>
              <a:ext cx="457834" cy="244475"/>
            </a:xfrm>
            <a:custGeom>
              <a:avLst/>
              <a:gdLst/>
              <a:ahLst/>
              <a:cxnLst/>
              <a:rect l="l" t="t" r="r" b="b"/>
              <a:pathLst>
                <a:path w="457835" h="244475">
                  <a:moveTo>
                    <a:pt x="95046" y="90284"/>
                  </a:moveTo>
                  <a:lnTo>
                    <a:pt x="0" y="90284"/>
                  </a:lnTo>
                  <a:lnTo>
                    <a:pt x="0" y="153936"/>
                  </a:lnTo>
                  <a:lnTo>
                    <a:pt x="95046" y="153936"/>
                  </a:lnTo>
                  <a:lnTo>
                    <a:pt x="95046" y="90284"/>
                  </a:lnTo>
                  <a:close/>
                </a:path>
                <a:path w="457835" h="244475">
                  <a:moveTo>
                    <a:pt x="95046" y="0"/>
                  </a:moveTo>
                  <a:lnTo>
                    <a:pt x="0" y="0"/>
                  </a:lnTo>
                  <a:lnTo>
                    <a:pt x="0" y="63703"/>
                  </a:lnTo>
                  <a:lnTo>
                    <a:pt x="95046" y="63703"/>
                  </a:lnTo>
                  <a:lnTo>
                    <a:pt x="95046" y="0"/>
                  </a:lnTo>
                  <a:close/>
                </a:path>
                <a:path w="457835" h="244475">
                  <a:moveTo>
                    <a:pt x="215938" y="180378"/>
                  </a:moveTo>
                  <a:lnTo>
                    <a:pt x="120840" y="180378"/>
                  </a:lnTo>
                  <a:lnTo>
                    <a:pt x="120840" y="244030"/>
                  </a:lnTo>
                  <a:lnTo>
                    <a:pt x="215938" y="244030"/>
                  </a:lnTo>
                  <a:lnTo>
                    <a:pt x="215938" y="180378"/>
                  </a:lnTo>
                  <a:close/>
                </a:path>
                <a:path w="457835" h="244475">
                  <a:moveTo>
                    <a:pt x="215938" y="90284"/>
                  </a:moveTo>
                  <a:lnTo>
                    <a:pt x="120840" y="90284"/>
                  </a:lnTo>
                  <a:lnTo>
                    <a:pt x="120840" y="153936"/>
                  </a:lnTo>
                  <a:lnTo>
                    <a:pt x="215938" y="153936"/>
                  </a:lnTo>
                  <a:lnTo>
                    <a:pt x="215938" y="90284"/>
                  </a:lnTo>
                  <a:close/>
                </a:path>
                <a:path w="457835" h="244475">
                  <a:moveTo>
                    <a:pt x="215938" y="0"/>
                  </a:moveTo>
                  <a:lnTo>
                    <a:pt x="120840" y="0"/>
                  </a:lnTo>
                  <a:lnTo>
                    <a:pt x="120840" y="63703"/>
                  </a:lnTo>
                  <a:lnTo>
                    <a:pt x="215938" y="63703"/>
                  </a:lnTo>
                  <a:lnTo>
                    <a:pt x="215938" y="0"/>
                  </a:lnTo>
                  <a:close/>
                </a:path>
                <a:path w="457835" h="244475">
                  <a:moveTo>
                    <a:pt x="336791" y="180378"/>
                  </a:moveTo>
                  <a:lnTo>
                    <a:pt x="241744" y="180378"/>
                  </a:lnTo>
                  <a:lnTo>
                    <a:pt x="241744" y="244030"/>
                  </a:lnTo>
                  <a:lnTo>
                    <a:pt x="336791" y="244030"/>
                  </a:lnTo>
                  <a:lnTo>
                    <a:pt x="336791" y="180378"/>
                  </a:lnTo>
                  <a:close/>
                </a:path>
                <a:path w="457835" h="244475">
                  <a:moveTo>
                    <a:pt x="336791" y="90284"/>
                  </a:moveTo>
                  <a:lnTo>
                    <a:pt x="241744" y="90284"/>
                  </a:lnTo>
                  <a:lnTo>
                    <a:pt x="241744" y="153936"/>
                  </a:lnTo>
                  <a:lnTo>
                    <a:pt x="336791" y="153936"/>
                  </a:lnTo>
                  <a:lnTo>
                    <a:pt x="336791" y="90284"/>
                  </a:lnTo>
                  <a:close/>
                </a:path>
                <a:path w="457835" h="244475">
                  <a:moveTo>
                    <a:pt x="336791" y="0"/>
                  </a:moveTo>
                  <a:lnTo>
                    <a:pt x="241744" y="0"/>
                  </a:lnTo>
                  <a:lnTo>
                    <a:pt x="241744" y="63703"/>
                  </a:lnTo>
                  <a:lnTo>
                    <a:pt x="336791" y="63703"/>
                  </a:lnTo>
                  <a:lnTo>
                    <a:pt x="336791" y="0"/>
                  </a:lnTo>
                  <a:close/>
                </a:path>
                <a:path w="457835" h="244475">
                  <a:moveTo>
                    <a:pt x="457682" y="180378"/>
                  </a:moveTo>
                  <a:lnTo>
                    <a:pt x="362585" y="180378"/>
                  </a:lnTo>
                  <a:lnTo>
                    <a:pt x="362585" y="244030"/>
                  </a:lnTo>
                  <a:lnTo>
                    <a:pt x="457682" y="244030"/>
                  </a:lnTo>
                  <a:lnTo>
                    <a:pt x="457682" y="180378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32" name="object 32"/>
            <p:cNvSpPr/>
            <p:nvPr/>
          </p:nvSpPr>
          <p:spPr>
            <a:xfrm>
              <a:off x="5061699" y="7599959"/>
              <a:ext cx="95250" cy="64135"/>
            </a:xfrm>
            <a:custGeom>
              <a:avLst/>
              <a:gdLst/>
              <a:ahLst/>
              <a:cxnLst/>
              <a:rect l="l" t="t" r="r" b="b"/>
              <a:pathLst>
                <a:path w="95250" h="64134">
                  <a:moveTo>
                    <a:pt x="95046" y="63652"/>
                  </a:moveTo>
                  <a:lnTo>
                    <a:pt x="0" y="63652"/>
                  </a:lnTo>
                  <a:lnTo>
                    <a:pt x="0" y="0"/>
                  </a:lnTo>
                  <a:lnTo>
                    <a:pt x="95046" y="0"/>
                  </a:lnTo>
                  <a:lnTo>
                    <a:pt x="95046" y="63652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33" name="object 33"/>
            <p:cNvSpPr/>
            <p:nvPr/>
          </p:nvSpPr>
          <p:spPr>
            <a:xfrm>
              <a:off x="4940795" y="7419581"/>
              <a:ext cx="95250" cy="154305"/>
            </a:xfrm>
            <a:custGeom>
              <a:avLst/>
              <a:gdLst/>
              <a:ahLst/>
              <a:cxnLst/>
              <a:rect l="l" t="t" r="r" b="b"/>
              <a:pathLst>
                <a:path w="95250" h="154304">
                  <a:moveTo>
                    <a:pt x="95097" y="90284"/>
                  </a:moveTo>
                  <a:lnTo>
                    <a:pt x="0" y="90284"/>
                  </a:lnTo>
                  <a:lnTo>
                    <a:pt x="0" y="153936"/>
                  </a:lnTo>
                  <a:lnTo>
                    <a:pt x="95097" y="153936"/>
                  </a:lnTo>
                  <a:lnTo>
                    <a:pt x="95097" y="90284"/>
                  </a:lnTo>
                  <a:close/>
                </a:path>
                <a:path w="95250" h="154304">
                  <a:moveTo>
                    <a:pt x="95097" y="0"/>
                  </a:moveTo>
                  <a:lnTo>
                    <a:pt x="0" y="0"/>
                  </a:lnTo>
                  <a:lnTo>
                    <a:pt x="0" y="63703"/>
                  </a:lnTo>
                  <a:lnTo>
                    <a:pt x="95097" y="63703"/>
                  </a:lnTo>
                  <a:lnTo>
                    <a:pt x="95097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34" name="object 34"/>
            <p:cNvSpPr/>
            <p:nvPr/>
          </p:nvSpPr>
          <p:spPr>
            <a:xfrm>
              <a:off x="4819942" y="7419581"/>
              <a:ext cx="216535" cy="244475"/>
            </a:xfrm>
            <a:custGeom>
              <a:avLst/>
              <a:gdLst/>
              <a:ahLst/>
              <a:cxnLst/>
              <a:rect l="l" t="t" r="r" b="b"/>
              <a:pathLst>
                <a:path w="216535" h="244475">
                  <a:moveTo>
                    <a:pt x="95046" y="0"/>
                  </a:moveTo>
                  <a:lnTo>
                    <a:pt x="0" y="0"/>
                  </a:lnTo>
                  <a:lnTo>
                    <a:pt x="0" y="63703"/>
                  </a:lnTo>
                  <a:lnTo>
                    <a:pt x="95046" y="63703"/>
                  </a:lnTo>
                  <a:lnTo>
                    <a:pt x="95046" y="0"/>
                  </a:lnTo>
                  <a:close/>
                </a:path>
                <a:path w="216535" h="244475">
                  <a:moveTo>
                    <a:pt x="215950" y="180378"/>
                  </a:moveTo>
                  <a:lnTo>
                    <a:pt x="120853" y="180378"/>
                  </a:lnTo>
                  <a:lnTo>
                    <a:pt x="120853" y="244030"/>
                  </a:lnTo>
                  <a:lnTo>
                    <a:pt x="215950" y="244030"/>
                  </a:lnTo>
                  <a:lnTo>
                    <a:pt x="215950" y="180378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35" name="object 35"/>
            <p:cNvSpPr/>
            <p:nvPr/>
          </p:nvSpPr>
          <p:spPr>
            <a:xfrm>
              <a:off x="4819942" y="7509865"/>
              <a:ext cx="95250" cy="64135"/>
            </a:xfrm>
            <a:custGeom>
              <a:avLst/>
              <a:gdLst/>
              <a:ahLst/>
              <a:cxnLst/>
              <a:rect l="l" t="t" r="r" b="b"/>
              <a:pathLst>
                <a:path w="95250" h="64134">
                  <a:moveTo>
                    <a:pt x="95046" y="63652"/>
                  </a:moveTo>
                  <a:lnTo>
                    <a:pt x="0" y="63652"/>
                  </a:lnTo>
                  <a:lnTo>
                    <a:pt x="0" y="0"/>
                  </a:lnTo>
                  <a:lnTo>
                    <a:pt x="95046" y="0"/>
                  </a:lnTo>
                  <a:lnTo>
                    <a:pt x="95046" y="63652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36" name="object 36"/>
            <p:cNvSpPr/>
            <p:nvPr/>
          </p:nvSpPr>
          <p:spPr>
            <a:xfrm>
              <a:off x="4699051" y="7419581"/>
              <a:ext cx="216535" cy="244475"/>
            </a:xfrm>
            <a:custGeom>
              <a:avLst/>
              <a:gdLst/>
              <a:ahLst/>
              <a:cxnLst/>
              <a:rect l="l" t="t" r="r" b="b"/>
              <a:pathLst>
                <a:path w="216535" h="244475">
                  <a:moveTo>
                    <a:pt x="95097" y="0"/>
                  </a:moveTo>
                  <a:lnTo>
                    <a:pt x="0" y="0"/>
                  </a:lnTo>
                  <a:lnTo>
                    <a:pt x="0" y="63703"/>
                  </a:lnTo>
                  <a:lnTo>
                    <a:pt x="95097" y="63703"/>
                  </a:lnTo>
                  <a:lnTo>
                    <a:pt x="95097" y="0"/>
                  </a:lnTo>
                  <a:close/>
                </a:path>
                <a:path w="216535" h="244475">
                  <a:moveTo>
                    <a:pt x="215938" y="180378"/>
                  </a:moveTo>
                  <a:lnTo>
                    <a:pt x="120891" y="180378"/>
                  </a:lnTo>
                  <a:lnTo>
                    <a:pt x="120891" y="244030"/>
                  </a:lnTo>
                  <a:lnTo>
                    <a:pt x="215938" y="244030"/>
                  </a:lnTo>
                  <a:lnTo>
                    <a:pt x="215938" y="180378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37" name="object 37"/>
            <p:cNvSpPr/>
            <p:nvPr/>
          </p:nvSpPr>
          <p:spPr>
            <a:xfrm>
              <a:off x="4699050" y="7509865"/>
              <a:ext cx="95250" cy="64135"/>
            </a:xfrm>
            <a:custGeom>
              <a:avLst/>
              <a:gdLst/>
              <a:ahLst/>
              <a:cxnLst/>
              <a:rect l="l" t="t" r="r" b="b"/>
              <a:pathLst>
                <a:path w="95250" h="64134">
                  <a:moveTo>
                    <a:pt x="95097" y="63652"/>
                  </a:moveTo>
                  <a:lnTo>
                    <a:pt x="0" y="63652"/>
                  </a:lnTo>
                  <a:lnTo>
                    <a:pt x="0" y="0"/>
                  </a:lnTo>
                  <a:lnTo>
                    <a:pt x="95097" y="0"/>
                  </a:lnTo>
                  <a:lnTo>
                    <a:pt x="95097" y="63652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38" name="object 38"/>
            <p:cNvSpPr/>
            <p:nvPr/>
          </p:nvSpPr>
          <p:spPr>
            <a:xfrm>
              <a:off x="4578197" y="7419581"/>
              <a:ext cx="216535" cy="244475"/>
            </a:xfrm>
            <a:custGeom>
              <a:avLst/>
              <a:gdLst/>
              <a:ahLst/>
              <a:cxnLst/>
              <a:rect l="l" t="t" r="r" b="b"/>
              <a:pathLst>
                <a:path w="216535" h="244475">
                  <a:moveTo>
                    <a:pt x="95046" y="0"/>
                  </a:moveTo>
                  <a:lnTo>
                    <a:pt x="0" y="0"/>
                  </a:lnTo>
                  <a:lnTo>
                    <a:pt x="0" y="63703"/>
                  </a:lnTo>
                  <a:lnTo>
                    <a:pt x="95046" y="63703"/>
                  </a:lnTo>
                  <a:lnTo>
                    <a:pt x="95046" y="0"/>
                  </a:lnTo>
                  <a:close/>
                </a:path>
                <a:path w="216535" h="244475">
                  <a:moveTo>
                    <a:pt x="215950" y="180378"/>
                  </a:moveTo>
                  <a:lnTo>
                    <a:pt x="120853" y="180378"/>
                  </a:lnTo>
                  <a:lnTo>
                    <a:pt x="120853" y="244030"/>
                  </a:lnTo>
                  <a:lnTo>
                    <a:pt x="215950" y="244030"/>
                  </a:lnTo>
                  <a:lnTo>
                    <a:pt x="215950" y="180378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39" name="object 39"/>
            <p:cNvSpPr/>
            <p:nvPr/>
          </p:nvSpPr>
          <p:spPr>
            <a:xfrm>
              <a:off x="4578197" y="7509865"/>
              <a:ext cx="95250" cy="64135"/>
            </a:xfrm>
            <a:custGeom>
              <a:avLst/>
              <a:gdLst/>
              <a:ahLst/>
              <a:cxnLst/>
              <a:rect l="l" t="t" r="r" b="b"/>
              <a:pathLst>
                <a:path w="95250" h="64134">
                  <a:moveTo>
                    <a:pt x="95046" y="63652"/>
                  </a:moveTo>
                  <a:lnTo>
                    <a:pt x="0" y="63652"/>
                  </a:lnTo>
                  <a:lnTo>
                    <a:pt x="0" y="0"/>
                  </a:lnTo>
                  <a:lnTo>
                    <a:pt x="95046" y="0"/>
                  </a:lnTo>
                  <a:lnTo>
                    <a:pt x="95046" y="63652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40" name="object 40"/>
            <p:cNvSpPr/>
            <p:nvPr/>
          </p:nvSpPr>
          <p:spPr>
            <a:xfrm>
              <a:off x="4457306" y="7419581"/>
              <a:ext cx="216535" cy="244475"/>
            </a:xfrm>
            <a:custGeom>
              <a:avLst/>
              <a:gdLst/>
              <a:ahLst/>
              <a:cxnLst/>
              <a:rect l="l" t="t" r="r" b="b"/>
              <a:pathLst>
                <a:path w="216535" h="244475">
                  <a:moveTo>
                    <a:pt x="95097" y="0"/>
                  </a:moveTo>
                  <a:lnTo>
                    <a:pt x="0" y="0"/>
                  </a:lnTo>
                  <a:lnTo>
                    <a:pt x="0" y="63703"/>
                  </a:lnTo>
                  <a:lnTo>
                    <a:pt x="95097" y="63703"/>
                  </a:lnTo>
                  <a:lnTo>
                    <a:pt x="95097" y="0"/>
                  </a:lnTo>
                  <a:close/>
                </a:path>
                <a:path w="216535" h="244475">
                  <a:moveTo>
                    <a:pt x="215938" y="180378"/>
                  </a:moveTo>
                  <a:lnTo>
                    <a:pt x="120891" y="180378"/>
                  </a:lnTo>
                  <a:lnTo>
                    <a:pt x="120891" y="244030"/>
                  </a:lnTo>
                  <a:lnTo>
                    <a:pt x="215938" y="244030"/>
                  </a:lnTo>
                  <a:lnTo>
                    <a:pt x="215938" y="180378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41" name="object 41"/>
            <p:cNvSpPr/>
            <p:nvPr/>
          </p:nvSpPr>
          <p:spPr>
            <a:xfrm>
              <a:off x="4457306" y="7509865"/>
              <a:ext cx="95250" cy="64135"/>
            </a:xfrm>
            <a:custGeom>
              <a:avLst/>
              <a:gdLst/>
              <a:ahLst/>
              <a:cxnLst/>
              <a:rect l="l" t="t" r="r" b="b"/>
              <a:pathLst>
                <a:path w="95250" h="64134">
                  <a:moveTo>
                    <a:pt x="95097" y="63652"/>
                  </a:moveTo>
                  <a:lnTo>
                    <a:pt x="0" y="63652"/>
                  </a:lnTo>
                  <a:lnTo>
                    <a:pt x="0" y="0"/>
                  </a:lnTo>
                  <a:lnTo>
                    <a:pt x="95097" y="0"/>
                  </a:lnTo>
                  <a:lnTo>
                    <a:pt x="95097" y="63652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42" name="object 42"/>
            <p:cNvSpPr/>
            <p:nvPr/>
          </p:nvSpPr>
          <p:spPr>
            <a:xfrm>
              <a:off x="3248571" y="7419581"/>
              <a:ext cx="1304290" cy="244475"/>
            </a:xfrm>
            <a:custGeom>
              <a:avLst/>
              <a:gdLst/>
              <a:ahLst/>
              <a:cxnLst/>
              <a:rect l="l" t="t" r="r" b="b"/>
              <a:pathLst>
                <a:path w="1304289" h="244475">
                  <a:moveTo>
                    <a:pt x="95097" y="90284"/>
                  </a:moveTo>
                  <a:lnTo>
                    <a:pt x="0" y="90284"/>
                  </a:lnTo>
                  <a:lnTo>
                    <a:pt x="0" y="153936"/>
                  </a:lnTo>
                  <a:lnTo>
                    <a:pt x="95097" y="153936"/>
                  </a:lnTo>
                  <a:lnTo>
                    <a:pt x="95097" y="90284"/>
                  </a:lnTo>
                  <a:close/>
                </a:path>
                <a:path w="1304289" h="244475">
                  <a:moveTo>
                    <a:pt x="215950" y="90284"/>
                  </a:moveTo>
                  <a:lnTo>
                    <a:pt x="120853" y="90284"/>
                  </a:lnTo>
                  <a:lnTo>
                    <a:pt x="120853" y="153936"/>
                  </a:lnTo>
                  <a:lnTo>
                    <a:pt x="215950" y="153936"/>
                  </a:lnTo>
                  <a:lnTo>
                    <a:pt x="215950" y="90284"/>
                  </a:lnTo>
                  <a:close/>
                </a:path>
                <a:path w="1304289" h="244475">
                  <a:moveTo>
                    <a:pt x="336842" y="90284"/>
                  </a:moveTo>
                  <a:lnTo>
                    <a:pt x="241744" y="90284"/>
                  </a:lnTo>
                  <a:lnTo>
                    <a:pt x="241744" y="153936"/>
                  </a:lnTo>
                  <a:lnTo>
                    <a:pt x="336842" y="153936"/>
                  </a:lnTo>
                  <a:lnTo>
                    <a:pt x="336842" y="90284"/>
                  </a:lnTo>
                  <a:close/>
                </a:path>
                <a:path w="1304289" h="244475">
                  <a:moveTo>
                    <a:pt x="457695" y="90284"/>
                  </a:moveTo>
                  <a:lnTo>
                    <a:pt x="362597" y="90284"/>
                  </a:lnTo>
                  <a:lnTo>
                    <a:pt x="362597" y="153936"/>
                  </a:lnTo>
                  <a:lnTo>
                    <a:pt x="457695" y="153936"/>
                  </a:lnTo>
                  <a:lnTo>
                    <a:pt x="457695" y="90284"/>
                  </a:lnTo>
                  <a:close/>
                </a:path>
                <a:path w="1304289" h="244475">
                  <a:moveTo>
                    <a:pt x="578586" y="90284"/>
                  </a:moveTo>
                  <a:lnTo>
                    <a:pt x="483489" y="90284"/>
                  </a:lnTo>
                  <a:lnTo>
                    <a:pt x="483489" y="153936"/>
                  </a:lnTo>
                  <a:lnTo>
                    <a:pt x="578586" y="153936"/>
                  </a:lnTo>
                  <a:lnTo>
                    <a:pt x="578586" y="90284"/>
                  </a:lnTo>
                  <a:close/>
                </a:path>
                <a:path w="1304289" h="244475">
                  <a:moveTo>
                    <a:pt x="699439" y="90284"/>
                  </a:moveTo>
                  <a:lnTo>
                    <a:pt x="604342" y="90284"/>
                  </a:lnTo>
                  <a:lnTo>
                    <a:pt x="604342" y="153936"/>
                  </a:lnTo>
                  <a:lnTo>
                    <a:pt x="699439" y="153936"/>
                  </a:lnTo>
                  <a:lnTo>
                    <a:pt x="699439" y="90284"/>
                  </a:lnTo>
                  <a:close/>
                </a:path>
                <a:path w="1304289" h="244475">
                  <a:moveTo>
                    <a:pt x="820331" y="90284"/>
                  </a:moveTo>
                  <a:lnTo>
                    <a:pt x="725233" y="90284"/>
                  </a:lnTo>
                  <a:lnTo>
                    <a:pt x="725233" y="153936"/>
                  </a:lnTo>
                  <a:lnTo>
                    <a:pt x="820331" y="153936"/>
                  </a:lnTo>
                  <a:lnTo>
                    <a:pt x="820331" y="90284"/>
                  </a:lnTo>
                  <a:close/>
                </a:path>
                <a:path w="1304289" h="244475">
                  <a:moveTo>
                    <a:pt x="820331" y="0"/>
                  </a:moveTo>
                  <a:lnTo>
                    <a:pt x="725233" y="0"/>
                  </a:lnTo>
                  <a:lnTo>
                    <a:pt x="725233" y="63703"/>
                  </a:lnTo>
                  <a:lnTo>
                    <a:pt x="820331" y="63703"/>
                  </a:lnTo>
                  <a:lnTo>
                    <a:pt x="820331" y="0"/>
                  </a:lnTo>
                  <a:close/>
                </a:path>
                <a:path w="1304289" h="244475">
                  <a:moveTo>
                    <a:pt x="941184" y="90284"/>
                  </a:moveTo>
                  <a:lnTo>
                    <a:pt x="846137" y="90284"/>
                  </a:lnTo>
                  <a:lnTo>
                    <a:pt x="846137" y="153936"/>
                  </a:lnTo>
                  <a:lnTo>
                    <a:pt x="941184" y="153936"/>
                  </a:lnTo>
                  <a:lnTo>
                    <a:pt x="941184" y="90284"/>
                  </a:lnTo>
                  <a:close/>
                </a:path>
                <a:path w="1304289" h="244475">
                  <a:moveTo>
                    <a:pt x="941184" y="0"/>
                  </a:moveTo>
                  <a:lnTo>
                    <a:pt x="846137" y="0"/>
                  </a:lnTo>
                  <a:lnTo>
                    <a:pt x="846137" y="63703"/>
                  </a:lnTo>
                  <a:lnTo>
                    <a:pt x="941184" y="63703"/>
                  </a:lnTo>
                  <a:lnTo>
                    <a:pt x="941184" y="0"/>
                  </a:lnTo>
                  <a:close/>
                </a:path>
                <a:path w="1304289" h="244475">
                  <a:moveTo>
                    <a:pt x="1062088" y="180378"/>
                  </a:moveTo>
                  <a:lnTo>
                    <a:pt x="966990" y="180378"/>
                  </a:lnTo>
                  <a:lnTo>
                    <a:pt x="966990" y="244030"/>
                  </a:lnTo>
                  <a:lnTo>
                    <a:pt x="1062088" y="244030"/>
                  </a:lnTo>
                  <a:lnTo>
                    <a:pt x="1062088" y="180378"/>
                  </a:lnTo>
                  <a:close/>
                </a:path>
                <a:path w="1304289" h="244475">
                  <a:moveTo>
                    <a:pt x="1062088" y="90284"/>
                  </a:moveTo>
                  <a:lnTo>
                    <a:pt x="966990" y="90284"/>
                  </a:lnTo>
                  <a:lnTo>
                    <a:pt x="966990" y="153936"/>
                  </a:lnTo>
                  <a:lnTo>
                    <a:pt x="1062088" y="153936"/>
                  </a:lnTo>
                  <a:lnTo>
                    <a:pt x="1062088" y="90284"/>
                  </a:lnTo>
                  <a:close/>
                </a:path>
                <a:path w="1304289" h="244475">
                  <a:moveTo>
                    <a:pt x="1062088" y="0"/>
                  </a:moveTo>
                  <a:lnTo>
                    <a:pt x="966990" y="0"/>
                  </a:lnTo>
                  <a:lnTo>
                    <a:pt x="966990" y="63703"/>
                  </a:lnTo>
                  <a:lnTo>
                    <a:pt x="1062088" y="63703"/>
                  </a:lnTo>
                  <a:lnTo>
                    <a:pt x="1062088" y="0"/>
                  </a:lnTo>
                  <a:close/>
                </a:path>
                <a:path w="1304289" h="244475">
                  <a:moveTo>
                    <a:pt x="1182916" y="180378"/>
                  </a:moveTo>
                  <a:lnTo>
                    <a:pt x="1087882" y="180378"/>
                  </a:lnTo>
                  <a:lnTo>
                    <a:pt x="1087882" y="244030"/>
                  </a:lnTo>
                  <a:lnTo>
                    <a:pt x="1182916" y="244030"/>
                  </a:lnTo>
                  <a:lnTo>
                    <a:pt x="1182916" y="180378"/>
                  </a:lnTo>
                  <a:close/>
                </a:path>
                <a:path w="1304289" h="244475">
                  <a:moveTo>
                    <a:pt x="1182916" y="90284"/>
                  </a:moveTo>
                  <a:lnTo>
                    <a:pt x="1087882" y="90284"/>
                  </a:lnTo>
                  <a:lnTo>
                    <a:pt x="1087882" y="153936"/>
                  </a:lnTo>
                  <a:lnTo>
                    <a:pt x="1182916" y="153936"/>
                  </a:lnTo>
                  <a:lnTo>
                    <a:pt x="1182916" y="90284"/>
                  </a:lnTo>
                  <a:close/>
                </a:path>
                <a:path w="1304289" h="244475">
                  <a:moveTo>
                    <a:pt x="1182916" y="0"/>
                  </a:moveTo>
                  <a:lnTo>
                    <a:pt x="1087882" y="0"/>
                  </a:lnTo>
                  <a:lnTo>
                    <a:pt x="1087882" y="63703"/>
                  </a:lnTo>
                  <a:lnTo>
                    <a:pt x="1182916" y="63703"/>
                  </a:lnTo>
                  <a:lnTo>
                    <a:pt x="1182916" y="0"/>
                  </a:lnTo>
                  <a:close/>
                </a:path>
                <a:path w="1304289" h="244475">
                  <a:moveTo>
                    <a:pt x="1303832" y="180378"/>
                  </a:moveTo>
                  <a:lnTo>
                    <a:pt x="1208735" y="180378"/>
                  </a:lnTo>
                  <a:lnTo>
                    <a:pt x="1208735" y="244030"/>
                  </a:lnTo>
                  <a:lnTo>
                    <a:pt x="1303832" y="244030"/>
                  </a:lnTo>
                  <a:lnTo>
                    <a:pt x="1303832" y="180378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729904" y="5346621"/>
            <a:ext cx="4462895" cy="1281726"/>
          </a:xfrm>
          <a:prstGeom prst="rect">
            <a:avLst/>
          </a:prstGeom>
        </p:spPr>
        <p:txBody>
          <a:bodyPr vert="horz" wrap="square" lIns="0" tIns="6061" rIns="0" bIns="0" rtlCol="0">
            <a:spAutoFit/>
          </a:bodyPr>
          <a:lstStyle/>
          <a:p>
            <a:pPr marL="8659" marR="3464">
              <a:lnSpc>
                <a:spcPct val="102299"/>
              </a:lnSpc>
              <a:spcBef>
                <a:spcPts val="48"/>
              </a:spcBef>
            </a:pPr>
            <a:r>
              <a:rPr sz="750" b="1" spc="10" dirty="0">
                <a:solidFill>
                  <a:srgbClr val="7F7F7F"/>
                </a:solidFill>
                <a:latin typeface="Arial"/>
                <a:cs typeface="Arial"/>
              </a:rPr>
              <a:t>No 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part of </a:t>
            </a:r>
            <a:r>
              <a:rPr sz="750" b="1" spc="-3" dirty="0">
                <a:solidFill>
                  <a:srgbClr val="7F7F7F"/>
                </a:solidFill>
                <a:latin typeface="Arial"/>
                <a:cs typeface="Arial"/>
              </a:rPr>
              <a:t>this publication 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may 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be </a:t>
            </a:r>
            <a:r>
              <a:rPr sz="750" b="1" spc="-3" dirty="0">
                <a:solidFill>
                  <a:srgbClr val="7F7F7F"/>
                </a:solidFill>
                <a:latin typeface="Arial"/>
                <a:cs typeface="Arial"/>
              </a:rPr>
              <a:t>reproduced in any </a:t>
            </a:r>
            <a:r>
              <a:rPr sz="750" b="1" spc="3" dirty="0">
                <a:solidFill>
                  <a:srgbClr val="7F7F7F"/>
                </a:solidFill>
                <a:latin typeface="Arial"/>
                <a:cs typeface="Arial"/>
              </a:rPr>
              <a:t>form </a:t>
            </a:r>
            <a:r>
              <a:rPr sz="750" b="1" spc="-3" dirty="0">
                <a:solidFill>
                  <a:srgbClr val="7F7F7F"/>
                </a:solidFill>
                <a:latin typeface="Arial"/>
                <a:cs typeface="Arial"/>
              </a:rPr>
              <a:t>or 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by 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any means 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or 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used 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to 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make </a:t>
            </a:r>
            <a:r>
              <a:rPr sz="750" b="1" spc="-3" dirty="0">
                <a:solidFill>
                  <a:srgbClr val="7F7F7F"/>
                </a:solidFill>
                <a:latin typeface="Arial"/>
                <a:cs typeface="Arial"/>
              </a:rPr>
              <a:t>any 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derivative</a:t>
            </a:r>
            <a:r>
              <a:rPr sz="750" b="1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such</a:t>
            </a:r>
            <a:r>
              <a:rPr sz="750" b="1" spc="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as </a:t>
            </a:r>
            <a:r>
              <a:rPr sz="750" b="1" spc="-3" dirty="0">
                <a:solidFill>
                  <a:srgbClr val="7F7F7F"/>
                </a:solidFill>
                <a:latin typeface="Arial"/>
                <a:cs typeface="Arial"/>
              </a:rPr>
              <a:t>translation, transformation, 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or</a:t>
            </a:r>
            <a:r>
              <a:rPr sz="750" b="1" spc="1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spc="-3" dirty="0">
                <a:solidFill>
                  <a:srgbClr val="7F7F7F"/>
                </a:solidFill>
                <a:latin typeface="Arial"/>
                <a:cs typeface="Arial"/>
              </a:rPr>
              <a:t>adaptation 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without</a:t>
            </a:r>
            <a:r>
              <a:rPr sz="750" b="1" spc="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spc="-3" dirty="0">
                <a:solidFill>
                  <a:srgbClr val="7F7F7F"/>
                </a:solidFill>
                <a:latin typeface="Arial"/>
                <a:cs typeface="Arial"/>
              </a:rPr>
              <a:t>permission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spc="3" dirty="0">
                <a:solidFill>
                  <a:srgbClr val="7F7F7F"/>
                </a:solidFill>
                <a:latin typeface="Arial"/>
                <a:cs typeface="Arial"/>
              </a:rPr>
              <a:t>from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 Fortinet</a:t>
            </a:r>
            <a:r>
              <a:rPr sz="750" b="1" spc="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Inc., </a:t>
            </a:r>
            <a:r>
              <a:rPr sz="750" b="1" spc="-198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as</a:t>
            </a:r>
            <a:r>
              <a:rPr sz="750" b="1" spc="-1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stipulated</a:t>
            </a:r>
            <a:r>
              <a:rPr sz="750" b="1" spc="-3" dirty="0">
                <a:solidFill>
                  <a:srgbClr val="7F7F7F"/>
                </a:solidFill>
                <a:latin typeface="Arial"/>
                <a:cs typeface="Arial"/>
              </a:rPr>
              <a:t> by</a:t>
            </a:r>
            <a:r>
              <a:rPr sz="750" b="1" spc="-1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sz="750" b="1" spc="-1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United</a:t>
            </a:r>
            <a:r>
              <a:rPr sz="750" b="1" spc="-3" dirty="0">
                <a:solidFill>
                  <a:srgbClr val="7F7F7F"/>
                </a:solidFill>
                <a:latin typeface="Arial"/>
                <a:cs typeface="Arial"/>
              </a:rPr>
              <a:t> States</a:t>
            </a:r>
            <a:r>
              <a:rPr sz="750" b="1" spc="-1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Copyright </a:t>
            </a:r>
            <a:r>
              <a:rPr sz="750" b="1" spc="3" dirty="0">
                <a:solidFill>
                  <a:srgbClr val="7F7F7F"/>
                </a:solidFill>
                <a:latin typeface="Arial"/>
                <a:cs typeface="Arial"/>
              </a:rPr>
              <a:t>Act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 of </a:t>
            </a:r>
            <a:r>
              <a:rPr sz="750" b="1" spc="-10" dirty="0">
                <a:solidFill>
                  <a:srgbClr val="7F7F7F"/>
                </a:solidFill>
                <a:latin typeface="Arial"/>
                <a:cs typeface="Arial"/>
              </a:rPr>
              <a:t>1976.</a:t>
            </a:r>
            <a:endParaRPr sz="750">
              <a:latin typeface="Arial"/>
              <a:cs typeface="Arial"/>
            </a:endParaRPr>
          </a:p>
          <a:p>
            <a:pPr marL="8659" marR="37233">
              <a:lnSpc>
                <a:spcPct val="107100"/>
              </a:lnSpc>
              <a:spcBef>
                <a:spcPts val="464"/>
              </a:spcBef>
            </a:pP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Copyright©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2019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Fortinet,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Inc.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All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rights reserved.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Fortinet®,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FortiGate®, FortiCare®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and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FortiGuard®,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and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certain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other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marks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are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registered trademarks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of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Fortinet,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7" dirty="0">
                <a:solidFill>
                  <a:srgbClr val="7F7F7F"/>
                </a:solidFill>
                <a:latin typeface="Arial"/>
                <a:cs typeface="Arial"/>
              </a:rPr>
              <a:t>Inc.,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in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U.S.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and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other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jurisdictions,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and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other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Fortinet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names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 herein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may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also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be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registered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and/or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common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law</a:t>
            </a:r>
            <a:r>
              <a:rPr sz="477" spc="-1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trademarks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of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Fortinet.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All</a:t>
            </a:r>
            <a:r>
              <a:rPr sz="477" spc="-2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other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product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or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company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names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may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be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trademarks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of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their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respective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owners. Performance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and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other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metrics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contained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herein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were attained in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internal lab </a:t>
            </a:r>
            <a:r>
              <a:rPr sz="477" spc="7" dirty="0">
                <a:solidFill>
                  <a:srgbClr val="7F7F7F"/>
                </a:solidFill>
                <a:latin typeface="Arial"/>
                <a:cs typeface="Arial"/>
              </a:rPr>
              <a:t>tests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under ideal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conditions,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and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actual</a:t>
            </a:r>
            <a:r>
              <a:rPr sz="477" spc="-3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performance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and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other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results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may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vary.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Network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variables, different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network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environments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and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other</a:t>
            </a:r>
            <a:r>
              <a:rPr sz="477" spc="-3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conditions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may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affect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performance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results.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Nothing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herein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represents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any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binding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commitment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by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Fortinet,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and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Fortinet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disclaims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all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warranties, whether express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or implied,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except </a:t>
            </a:r>
            <a:r>
              <a:rPr sz="477" spc="7" dirty="0">
                <a:solidFill>
                  <a:srgbClr val="7F7F7F"/>
                </a:solidFill>
                <a:latin typeface="Arial"/>
                <a:cs typeface="Arial"/>
              </a:rPr>
              <a:t>to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the extent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Fortinet enters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a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binding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written </a:t>
            </a:r>
            <a:r>
              <a:rPr sz="477" spc="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contract,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signed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by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Fortinet’s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General</a:t>
            </a:r>
            <a:r>
              <a:rPr sz="477" spc="-2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Counsel,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with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a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purchaser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that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expressly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warrants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that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identified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product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will</a:t>
            </a:r>
            <a:r>
              <a:rPr sz="477" spc="-2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perform</a:t>
            </a:r>
            <a:r>
              <a:rPr sz="477" spc="-1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according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7" dirty="0">
                <a:solidFill>
                  <a:srgbClr val="7F7F7F"/>
                </a:solidFill>
                <a:latin typeface="Arial"/>
                <a:cs typeface="Arial"/>
              </a:rPr>
              <a:t>to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certain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expressly-identified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performance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metrics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and,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in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such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event,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only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the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specific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performance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metrics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expressly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identified in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such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binding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written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contract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shall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be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binding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on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Fortinet. For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absolute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clarity,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any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such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warranty will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be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limited </a:t>
            </a:r>
            <a:r>
              <a:rPr sz="477" spc="7" dirty="0">
                <a:solidFill>
                  <a:srgbClr val="7F7F7F"/>
                </a:solidFill>
                <a:latin typeface="Arial"/>
                <a:cs typeface="Arial"/>
              </a:rPr>
              <a:t>to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performance in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the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same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ideal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conditions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as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in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Fortinet’s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internal lab </a:t>
            </a:r>
            <a:r>
              <a:rPr sz="477" spc="10" dirty="0">
                <a:solidFill>
                  <a:srgbClr val="7F7F7F"/>
                </a:solidFill>
                <a:latin typeface="Arial"/>
                <a:cs typeface="Arial"/>
              </a:rPr>
              <a:t>tests. In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no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event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does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Fortinet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make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any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commitment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related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10" dirty="0">
                <a:solidFill>
                  <a:srgbClr val="7F7F7F"/>
                </a:solidFill>
                <a:latin typeface="Arial"/>
                <a:cs typeface="Arial"/>
              </a:rPr>
              <a:t>to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future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deliverables,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features,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or</a:t>
            </a:r>
            <a:r>
              <a:rPr sz="477" spc="-3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development,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and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circumstances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may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change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such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that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any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forward-looking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statements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 herein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are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not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accurate.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Fortinet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disclaims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in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full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any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covenants,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representations,and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guarantees pursuant hereto,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whether express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or implied.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Fortinet reserves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the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right </a:t>
            </a:r>
            <a:r>
              <a:rPr sz="477" spc="10" dirty="0">
                <a:solidFill>
                  <a:srgbClr val="7F7F7F"/>
                </a:solidFill>
                <a:latin typeface="Arial"/>
                <a:cs typeface="Arial"/>
              </a:rPr>
              <a:t>to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change,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modify,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transfer,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or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otherwise</a:t>
            </a:r>
            <a:r>
              <a:rPr sz="477" spc="-4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revise</a:t>
            </a:r>
            <a:r>
              <a:rPr sz="477" spc="-4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this</a:t>
            </a:r>
            <a:r>
              <a:rPr sz="477" spc="-1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publication</a:t>
            </a:r>
            <a:r>
              <a:rPr sz="477" spc="-4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without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notice,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and</a:t>
            </a:r>
            <a:r>
              <a:rPr sz="477" spc="-4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most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current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version</a:t>
            </a:r>
            <a:r>
              <a:rPr sz="477" spc="-4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of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sz="477" spc="-4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publication</a:t>
            </a:r>
            <a:r>
              <a:rPr sz="477" spc="-4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shall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be</a:t>
            </a:r>
            <a:r>
              <a:rPr sz="477" spc="-4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applicable.</a:t>
            </a:r>
            <a:endParaRPr sz="477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624696" y="175086"/>
            <a:ext cx="1498456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spc="-3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9564</Words>
  <Application>Microsoft Office PowerPoint</Application>
  <PresentationFormat>Widescreen</PresentationFormat>
  <Paragraphs>825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Aymen Gasmi</dc:creator>
  <cp:lastModifiedBy>Aymen Gasmi</cp:lastModifiedBy>
  <cp:revision>1</cp:revision>
  <dcterms:created xsi:type="dcterms:W3CDTF">2021-02-24T14:51:04Z</dcterms:created>
  <dcterms:modified xsi:type="dcterms:W3CDTF">2021-02-24T14:51:19Z</dcterms:modified>
</cp:coreProperties>
</file>